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59" r:id="rId4"/>
    <p:sldId id="260" r:id="rId5"/>
    <p:sldId id="266"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4FF"/>
    <a:srgbClr val="0F1D4A"/>
    <a:srgbClr val="557CF9"/>
    <a:srgbClr val="849F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2" autoAdjust="0"/>
    <p:restoredTop sz="87173" autoAdjust="0"/>
  </p:normalViewPr>
  <p:slideViewPr>
    <p:cSldViewPr snapToGrid="0">
      <p:cViewPr varScale="1">
        <p:scale>
          <a:sx n="68" d="100"/>
          <a:sy n="68" d="100"/>
        </p:scale>
        <p:origin x="96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439BAC-389F-4F41-A28E-8F0264C87BA0}" type="datetimeFigureOut">
              <a:rPr lang="zh-TW" altLang="en-US" smtClean="0"/>
              <a:t>2023/4/27</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C5FF83-1D8F-4FC8-BE68-EDDE5AD7D24B}" type="slidenum">
              <a:rPr lang="zh-TW" altLang="en-US" smtClean="0"/>
              <a:t>‹#›</a:t>
            </a:fld>
            <a:endParaRPr lang="zh-TW" altLang="en-US"/>
          </a:p>
        </p:txBody>
      </p:sp>
    </p:spTree>
    <p:extLst>
      <p:ext uri="{BB962C8B-B14F-4D97-AF65-F5344CB8AC3E}">
        <p14:creationId xmlns:p14="http://schemas.microsoft.com/office/powerpoint/2010/main" val="1458047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t>根據美國交通部</a:t>
            </a:r>
            <a:r>
              <a:rPr lang="en-US" altLang="zh-TW" sz="1200" dirty="0"/>
              <a:t>(DOT)</a:t>
            </a:r>
            <a:r>
              <a:rPr lang="zh-TW" altLang="en-US" sz="1200" dirty="0"/>
              <a:t>的數據指出，</a:t>
            </a:r>
            <a:r>
              <a:rPr lang="en-US" altLang="zh-TW" sz="1200" dirty="0"/>
              <a:t>16-24</a:t>
            </a:r>
            <a:r>
              <a:rPr lang="zh-TW" altLang="en-US" sz="1200" dirty="0"/>
              <a:t>歲之間的駕駛員比其他年齡層的駕駛員更有可能發生車輛事故。過去普遍的看法是因為年輕駕駛員比較粗心，並從事危險的行為，就像超速。不過到了近幾年，</a:t>
            </a:r>
            <a:r>
              <a:rPr lang="en-US" altLang="zh-TW" sz="1200" dirty="0"/>
              <a:t>M</a:t>
            </a:r>
            <a:r>
              <a:rPr lang="zh-TW" altLang="en-US" sz="1200" dirty="0"/>
              <a:t>學者發現大多數的交通事故原因是因為注意力不集中和無法識別及應對潛在的危險，而不是從事危險行為。那與安全至關重要的認知技能包含注意力維持、危險預測、減災能力 ，</a:t>
            </a:r>
            <a:r>
              <a:rPr lang="zh-TW" altLang="en-US" sz="1200" b="1" dirty="0"/>
              <a:t>注意力維持</a:t>
            </a:r>
            <a:r>
              <a:rPr lang="zh-TW" altLang="en-US" sz="1200" dirty="0"/>
              <a:t>是用來決定如何在監視主道路與次要道路之間的注意力分配技能；</a:t>
            </a:r>
            <a:r>
              <a:rPr lang="zh-TW" altLang="en-US" sz="1200" b="1" dirty="0"/>
              <a:t>危險預測</a:t>
            </a:r>
            <a:r>
              <a:rPr lang="zh-TW" altLang="en-US" sz="1200" dirty="0"/>
              <a:t>是在危險道路區域掃視可能潛在的危險；</a:t>
            </a:r>
            <a:r>
              <a:rPr lang="zh-TW" altLang="en-US" sz="1200" b="1" dirty="0"/>
              <a:t>減災能力</a:t>
            </a:r>
            <a:r>
              <a:rPr lang="zh-TW" altLang="en-US" sz="1200" dirty="0"/>
              <a:t>是用來避免或減輕可見和潛在的危險</a:t>
            </a:r>
            <a:endParaRPr lang="zh-TW" altLang="en-US" dirty="0"/>
          </a:p>
        </p:txBody>
      </p:sp>
      <p:sp>
        <p:nvSpPr>
          <p:cNvPr id="4" name="投影片編號版面配置區 3"/>
          <p:cNvSpPr>
            <a:spLocks noGrp="1"/>
          </p:cNvSpPr>
          <p:nvPr>
            <p:ph type="sldNum" sz="quarter" idx="5"/>
          </p:nvPr>
        </p:nvSpPr>
        <p:spPr/>
        <p:txBody>
          <a:bodyPr/>
          <a:lstStyle/>
          <a:p>
            <a:fld id="{8AC5FF83-1D8F-4FC8-BE68-EDDE5AD7D24B}" type="slidenum">
              <a:rPr lang="zh-TW" altLang="en-US" smtClean="0"/>
              <a:t>2</a:t>
            </a:fld>
            <a:endParaRPr lang="zh-TW" altLang="en-US"/>
          </a:p>
        </p:txBody>
      </p:sp>
    </p:spTree>
    <p:extLst>
      <p:ext uri="{BB962C8B-B14F-4D97-AF65-F5344CB8AC3E}">
        <p14:creationId xmlns:p14="http://schemas.microsoft.com/office/powerpoint/2010/main" val="1510129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過去研究也指出年輕人在</a:t>
            </a:r>
            <a:r>
              <a:rPr lang="zh-TW" altLang="en-US" sz="1200" dirty="0"/>
              <a:t>注意力維持、危險預測、減災能力 這個個能力明顯不足，納為了幫助年輕人預測潛在的危險且不分散他們的注意力，目前的方法就是向駕駛員提供碰撞警報，當警報的複雜度增加，就是聽覺</a:t>
            </a:r>
            <a:r>
              <a:rPr lang="en-US" altLang="zh-TW" sz="1200" dirty="0"/>
              <a:t>+</a:t>
            </a:r>
            <a:r>
              <a:rPr lang="zh-TW" altLang="en-US" sz="1200" dirty="0"/>
              <a:t>視覺，不僅可以告訴駕駛員潛在的危險，還能突顯前方道路上的實際危險。這些提示可以減少駕駛員的反應時間並增加檢測到行人和警告標誌的可能性</a:t>
            </a:r>
            <a:endParaRPr lang="zh-TW" altLang="en-US" dirty="0"/>
          </a:p>
        </p:txBody>
      </p:sp>
      <p:sp>
        <p:nvSpPr>
          <p:cNvPr id="4" name="投影片編號版面配置區 3"/>
          <p:cNvSpPr>
            <a:spLocks noGrp="1"/>
          </p:cNvSpPr>
          <p:nvPr>
            <p:ph type="sldNum" sz="quarter" idx="5"/>
          </p:nvPr>
        </p:nvSpPr>
        <p:spPr/>
        <p:txBody>
          <a:bodyPr/>
          <a:lstStyle/>
          <a:p>
            <a:fld id="{8AC5FF83-1D8F-4FC8-BE68-EDDE5AD7D24B}" type="slidenum">
              <a:rPr lang="zh-TW" altLang="en-US" smtClean="0"/>
              <a:t>3</a:t>
            </a:fld>
            <a:endParaRPr lang="zh-TW" altLang="en-US"/>
          </a:p>
        </p:txBody>
      </p:sp>
    </p:spTree>
    <p:extLst>
      <p:ext uri="{BB962C8B-B14F-4D97-AF65-F5344CB8AC3E}">
        <p14:creationId xmlns:p14="http://schemas.microsoft.com/office/powerpoint/2010/main" val="2474388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t>而過去研究皆指出，抬頭顯示器</a:t>
            </a:r>
            <a:r>
              <a:rPr lang="en-US" altLang="zh-TW" sz="1200" dirty="0"/>
              <a:t>(HUD)</a:t>
            </a:r>
            <a:r>
              <a:rPr lang="zh-TW" altLang="en-US" sz="1200" dirty="0"/>
              <a:t>比低頭顯示器</a:t>
            </a:r>
            <a:r>
              <a:rPr lang="en-US" altLang="zh-TW" sz="1200" dirty="0"/>
              <a:t>(HDD)</a:t>
            </a:r>
            <a:r>
              <a:rPr lang="zh-TW" altLang="en-US" sz="1200" dirty="0"/>
              <a:t>更不容易分散注意力，</a:t>
            </a:r>
            <a:r>
              <a:rPr lang="en-US" altLang="zh-TW" sz="1200" dirty="0"/>
              <a:t>HUD</a:t>
            </a:r>
            <a:r>
              <a:rPr lang="zh-TW" altLang="en-US" sz="1200" dirty="0"/>
              <a:t>雖然比較不容易分散注意力，但是他還是得從前方道路視線移開才能看到</a:t>
            </a:r>
            <a:r>
              <a:rPr lang="en-US" altLang="zh-TW" sz="1200" dirty="0"/>
              <a:t>HUD</a:t>
            </a:r>
            <a:r>
              <a:rPr lang="zh-TW" altLang="en-US" sz="1200" dirty="0"/>
              <a:t>上的資訊，若移開的時間超過</a:t>
            </a:r>
            <a:r>
              <a:rPr lang="en-US" altLang="zh-TW" sz="1200" dirty="0"/>
              <a:t>2</a:t>
            </a:r>
            <a:r>
              <a:rPr lang="zh-TW" altLang="en-US" sz="1200" dirty="0"/>
              <a:t>秒，碰撞風險就會增加。不過過去的研究中，</a:t>
            </a:r>
            <a:r>
              <a:rPr lang="en-US" altLang="zh-TW" sz="1200" dirty="0"/>
              <a:t>P</a:t>
            </a:r>
            <a:r>
              <a:rPr lang="zh-TW" altLang="en-US" sz="1200" dirty="0"/>
              <a:t>學者研究指出平均掃是時間為</a:t>
            </a:r>
            <a:r>
              <a:rPr lang="en-US" altLang="zh-TW" sz="1200" dirty="0"/>
              <a:t>0.13</a:t>
            </a:r>
            <a:r>
              <a:rPr lang="zh-TW" altLang="en-US" sz="1200" dirty="0"/>
              <a:t>秒，而</a:t>
            </a:r>
            <a:r>
              <a:rPr lang="en-US" altLang="zh-TW" sz="1200" dirty="0"/>
              <a:t>C</a:t>
            </a:r>
            <a:r>
              <a:rPr lang="zh-TW" altLang="en-US" sz="1200" dirty="0"/>
              <a:t>學者的研究為</a:t>
            </a:r>
            <a:r>
              <a:rPr lang="en-US" altLang="zh-TW" sz="1200" dirty="0"/>
              <a:t>0.24</a:t>
            </a:r>
            <a:r>
              <a:rPr lang="zh-TW" altLang="en-US" sz="1200" dirty="0"/>
              <a:t>秒。 那警告呈現的時間極為重要，不當的警告時間可能會危害到駕駛員的安全，若呈現得太早，駕駛員可能會忽略警告或是視為誤報 。那過去</a:t>
            </a:r>
            <a:r>
              <a:rPr lang="en-US" altLang="zh-TW" sz="1200" dirty="0"/>
              <a:t>Y</a:t>
            </a:r>
            <a:r>
              <a:rPr lang="zh-TW" altLang="en-US" sz="1200" dirty="0"/>
              <a:t>學者的研究中，探討了</a:t>
            </a:r>
            <a:r>
              <a:rPr lang="en-US" altLang="zh-TW" sz="1200" dirty="0"/>
              <a:t>7</a:t>
            </a:r>
            <a:r>
              <a:rPr lang="zh-TW" altLang="en-US" sz="1200" dirty="0"/>
              <a:t>種警告時間，以幫助駕駛員應對十字路口闖紅燈是件，結果表明在事前的</a:t>
            </a:r>
            <a:r>
              <a:rPr lang="en-US" altLang="zh-TW" sz="1200" dirty="0"/>
              <a:t>4.5</a:t>
            </a:r>
            <a:r>
              <a:rPr lang="zh-TW" altLang="en-US" sz="1200" dirty="0"/>
              <a:t>秒開啟警告是最有效的。</a:t>
            </a:r>
            <a:endParaRPr lang="zh-TW" altLang="en-US" dirty="0"/>
          </a:p>
        </p:txBody>
      </p:sp>
      <p:sp>
        <p:nvSpPr>
          <p:cNvPr id="4" name="投影片編號版面配置區 3"/>
          <p:cNvSpPr>
            <a:spLocks noGrp="1"/>
          </p:cNvSpPr>
          <p:nvPr>
            <p:ph type="sldNum" sz="quarter" idx="5"/>
          </p:nvPr>
        </p:nvSpPr>
        <p:spPr/>
        <p:txBody>
          <a:bodyPr/>
          <a:lstStyle/>
          <a:p>
            <a:fld id="{8AC5FF83-1D8F-4FC8-BE68-EDDE5AD7D24B}" type="slidenum">
              <a:rPr lang="zh-TW" altLang="en-US" smtClean="0"/>
              <a:t>4</a:t>
            </a:fld>
            <a:endParaRPr lang="zh-TW" altLang="en-US"/>
          </a:p>
        </p:txBody>
      </p:sp>
    </p:spTree>
    <p:extLst>
      <p:ext uri="{BB962C8B-B14F-4D97-AF65-F5344CB8AC3E}">
        <p14:creationId xmlns:p14="http://schemas.microsoft.com/office/powerpoint/2010/main" val="1696809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AC5FF83-1D8F-4FC8-BE68-EDDE5AD7D24B}" type="slidenum">
              <a:rPr lang="zh-TW" altLang="en-US" smtClean="0"/>
              <a:t>5</a:t>
            </a:fld>
            <a:endParaRPr lang="zh-TW" altLang="en-US"/>
          </a:p>
        </p:txBody>
      </p:sp>
    </p:spTree>
    <p:extLst>
      <p:ext uri="{BB962C8B-B14F-4D97-AF65-F5344CB8AC3E}">
        <p14:creationId xmlns:p14="http://schemas.microsoft.com/office/powerpoint/2010/main" val="3169263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AC5FF83-1D8F-4FC8-BE68-EDDE5AD7D24B}" type="slidenum">
              <a:rPr lang="zh-TW" altLang="en-US" smtClean="0"/>
              <a:t>6</a:t>
            </a:fld>
            <a:endParaRPr lang="zh-TW" altLang="en-US"/>
          </a:p>
        </p:txBody>
      </p:sp>
    </p:spTree>
    <p:extLst>
      <p:ext uri="{BB962C8B-B14F-4D97-AF65-F5344CB8AC3E}">
        <p14:creationId xmlns:p14="http://schemas.microsoft.com/office/powerpoint/2010/main" val="1978392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前四種場景中，行人是潛在威脅。在後四種情況下，車輛是潛在威脅</a:t>
            </a:r>
            <a:endParaRPr lang="en-US" altLang="zh-TW" sz="1200" b="0" i="0" kern="1200" dirty="0">
              <a:solidFill>
                <a:schemeClr val="tx1"/>
              </a:solidFill>
              <a:effectLst/>
              <a:latin typeface="+mn-lt"/>
              <a:ea typeface="+mn-ea"/>
              <a:cs typeface="+mn-cs"/>
            </a:endParaRPr>
          </a:p>
          <a:p>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一輛停在人行橫道前的卡車</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一輛停在路肩並開啟應急燈的卡車</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工作區</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街區中間的人行橫道</a:t>
            </a:r>
            <a:endParaRPr lang="en-US" altLang="zh-TW" sz="1200" b="0" i="0" kern="1200" dirty="0">
              <a:solidFill>
                <a:schemeClr val="tx1"/>
              </a:solidFill>
              <a:effectLst/>
              <a:latin typeface="+mn-lt"/>
              <a:ea typeface="+mn-ea"/>
              <a:cs typeface="+mn-cs"/>
            </a:endParaRPr>
          </a:p>
          <a:p>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環形交叉路口</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停車控制交叉路口</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停放的車輛隊列</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隱藏車道</a:t>
            </a:r>
            <a:endParaRPr lang="zh-TW" altLang="en-US" dirty="0"/>
          </a:p>
        </p:txBody>
      </p:sp>
      <p:sp>
        <p:nvSpPr>
          <p:cNvPr id="4" name="投影片編號版面配置區 3"/>
          <p:cNvSpPr>
            <a:spLocks noGrp="1"/>
          </p:cNvSpPr>
          <p:nvPr>
            <p:ph type="sldNum" sz="quarter" idx="5"/>
          </p:nvPr>
        </p:nvSpPr>
        <p:spPr/>
        <p:txBody>
          <a:bodyPr/>
          <a:lstStyle/>
          <a:p>
            <a:fld id="{8AC5FF83-1D8F-4FC8-BE68-EDDE5AD7D24B}" type="slidenum">
              <a:rPr lang="zh-TW" altLang="en-US" smtClean="0"/>
              <a:t>7</a:t>
            </a:fld>
            <a:endParaRPr lang="zh-TW" altLang="en-US"/>
          </a:p>
        </p:txBody>
      </p:sp>
    </p:spTree>
    <p:extLst>
      <p:ext uri="{BB962C8B-B14F-4D97-AF65-F5344CB8AC3E}">
        <p14:creationId xmlns:p14="http://schemas.microsoft.com/office/powerpoint/2010/main" val="2167871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a:solidFill>
                  <a:schemeClr val="tx1"/>
                </a:solidFill>
                <a:effectLst/>
                <a:latin typeface="+mn-lt"/>
                <a:ea typeface="+mn-ea"/>
                <a:cs typeface="+mn-cs"/>
              </a:rPr>
              <a:t>HUD </a:t>
            </a:r>
            <a:r>
              <a:rPr lang="zh-TW" altLang="en-US" sz="1200" b="0" i="0" kern="1200" dirty="0">
                <a:solidFill>
                  <a:schemeClr val="tx1"/>
                </a:solidFill>
                <a:effectLst/>
                <a:latin typeface="+mn-lt"/>
                <a:ea typeface="+mn-ea"/>
                <a:cs typeface="+mn-cs"/>
              </a:rPr>
              <a:t>警告 前四種場景中，行人是潛在威脅。在後四種情況下，車輛是潛在威脅</a:t>
            </a:r>
            <a:endParaRPr lang="en-US" altLang="zh-TW" sz="1200" b="0" i="0" kern="1200" dirty="0">
              <a:solidFill>
                <a:schemeClr val="tx1"/>
              </a:solidFill>
              <a:effectLst/>
              <a:latin typeface="+mn-lt"/>
              <a:ea typeface="+mn-ea"/>
              <a:cs typeface="+mn-cs"/>
            </a:endParaRPr>
          </a:p>
          <a:p>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四種行人威脅場景依次包括</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一輛停在人行橫道前的卡車</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一輛停在路肩並開啟應急燈的卡車</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工作區</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街區中間的人行橫道</a:t>
            </a:r>
            <a:endParaRPr lang="en-US" altLang="zh-TW" sz="1200" b="0" i="0" kern="1200" dirty="0">
              <a:solidFill>
                <a:schemeClr val="tx1"/>
              </a:solidFill>
              <a:effectLst/>
              <a:latin typeface="+mn-lt"/>
              <a:ea typeface="+mn-ea"/>
              <a:cs typeface="+mn-cs"/>
            </a:endParaRPr>
          </a:p>
          <a:p>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四種車輛潛在威脅場景</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環形交叉路口</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停車控制交叉路口</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停放的車輛隊列</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隱藏車道</a:t>
            </a:r>
            <a:endParaRPr lang="zh-TW" altLang="en-US" dirty="0"/>
          </a:p>
        </p:txBody>
      </p:sp>
      <p:sp>
        <p:nvSpPr>
          <p:cNvPr id="4" name="投影片編號版面配置區 3"/>
          <p:cNvSpPr>
            <a:spLocks noGrp="1"/>
          </p:cNvSpPr>
          <p:nvPr>
            <p:ph type="sldNum" sz="quarter" idx="5"/>
          </p:nvPr>
        </p:nvSpPr>
        <p:spPr/>
        <p:txBody>
          <a:bodyPr/>
          <a:lstStyle/>
          <a:p>
            <a:fld id="{8AC5FF83-1D8F-4FC8-BE68-EDDE5AD7D24B}" type="slidenum">
              <a:rPr lang="zh-TW" altLang="en-US" smtClean="0"/>
              <a:t>8</a:t>
            </a:fld>
            <a:endParaRPr lang="zh-TW" altLang="en-US"/>
          </a:p>
        </p:txBody>
      </p:sp>
    </p:spTree>
    <p:extLst>
      <p:ext uri="{BB962C8B-B14F-4D97-AF65-F5344CB8AC3E}">
        <p14:creationId xmlns:p14="http://schemas.microsoft.com/office/powerpoint/2010/main" val="303510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AC5FF83-1D8F-4FC8-BE68-EDDE5AD7D24B}" type="slidenum">
              <a:rPr lang="zh-TW" altLang="en-US" smtClean="0"/>
              <a:t>11</a:t>
            </a:fld>
            <a:endParaRPr lang="zh-TW" altLang="en-US"/>
          </a:p>
        </p:txBody>
      </p:sp>
    </p:spTree>
    <p:extLst>
      <p:ext uri="{BB962C8B-B14F-4D97-AF65-F5344CB8AC3E}">
        <p14:creationId xmlns:p14="http://schemas.microsoft.com/office/powerpoint/2010/main" val="1109917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434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915247"/>
      </p:ext>
    </p:extLst>
  </p:cSld>
  <p:clrMap bg1="lt1" tx1="dk1" bg2="lt2" tx2="dk2" accent1="accent1" accent2="accent2" accent3="accent3" accent4="accent4" accent5="accent5" accent6="accent6" hlink="hlink" folHlink="folHlink"/>
  <p:sldLayoutIdLst>
    <p:sldLayoutId id="2147483662"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2F4FF"/>
        </a:solidFill>
        <a:effectLst/>
      </p:bgPr>
    </p:bg>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FB0D34D-353B-4B64-A021-DAE1BC9267AB}"/>
              </a:ext>
            </a:extLst>
          </p:cNvPr>
          <p:cNvSpPr/>
          <p:nvPr/>
        </p:nvSpPr>
        <p:spPr>
          <a:xfrm>
            <a:off x="692150" y="478135"/>
            <a:ext cx="10807700" cy="1840953"/>
          </a:xfrm>
          <a:prstGeom prst="rect">
            <a:avLst/>
          </a:prstGeom>
        </p:spPr>
        <p:txBody>
          <a:bodyPr wrap="square">
            <a:spAutoFit/>
          </a:bodyPr>
          <a:lstStyle/>
          <a:p>
            <a:pPr algn="ctr">
              <a:lnSpc>
                <a:spcPct val="150000"/>
              </a:lnSpc>
            </a:pPr>
            <a:r>
              <a:rPr lang="en-US" altLang="zh-TW" sz="4000" b="1" dirty="0">
                <a:latin typeface="AdvOT596495f2"/>
              </a:rPr>
              <a:t>E</a:t>
            </a:r>
            <a:r>
              <a:rPr lang="en-US" altLang="zh-TW" sz="4000" b="1" dirty="0">
                <a:latin typeface="AdvOT596495f2+fb"/>
              </a:rPr>
              <a:t>ff</a:t>
            </a:r>
            <a:r>
              <a:rPr lang="en-US" altLang="zh-TW" sz="4000" b="1" dirty="0">
                <a:latin typeface="AdvOT596495f2"/>
              </a:rPr>
              <a:t>ectiveness of visual warnings on young drivers hazard anticipation and hazard mitigation abilities</a:t>
            </a:r>
            <a:endParaRPr lang="zh-TW" altLang="en-US" sz="4000" b="1" dirty="0"/>
          </a:p>
        </p:txBody>
      </p:sp>
      <p:sp>
        <p:nvSpPr>
          <p:cNvPr id="3" name="文字方塊 2">
            <a:extLst>
              <a:ext uri="{FF2B5EF4-FFF2-40B4-BE49-F238E27FC236}">
                <a16:creationId xmlns:a16="http://schemas.microsoft.com/office/drawing/2014/main" id="{3EBE36B3-77E0-4615-9DE0-A65C88213E1A}"/>
              </a:ext>
            </a:extLst>
          </p:cNvPr>
          <p:cNvSpPr txBox="1"/>
          <p:nvPr/>
        </p:nvSpPr>
        <p:spPr>
          <a:xfrm>
            <a:off x="1431902" y="2905780"/>
            <a:ext cx="9328195" cy="523220"/>
          </a:xfrm>
          <a:prstGeom prst="rect">
            <a:avLst/>
          </a:prstGeom>
          <a:noFill/>
        </p:spPr>
        <p:txBody>
          <a:bodyPr wrap="none" rtlCol="0">
            <a:spAutoFit/>
          </a:bodyPr>
          <a:lstStyle/>
          <a:p>
            <a:pPr algn="ctr"/>
            <a:r>
              <a:rPr lang="zh-TW" altLang="en-US" sz="2800" b="1" spc="300" dirty="0">
                <a:solidFill>
                  <a:schemeClr val="tx1">
                    <a:lumMod val="65000"/>
                    <a:lumOff val="35000"/>
                  </a:schemeClr>
                </a:solidFill>
              </a:rPr>
              <a:t>視覺警告對年輕駕駛員危險預測和減災能力的有效性</a:t>
            </a:r>
          </a:p>
        </p:txBody>
      </p:sp>
      <p:sp>
        <p:nvSpPr>
          <p:cNvPr id="4" name="文字方塊 3">
            <a:extLst>
              <a:ext uri="{FF2B5EF4-FFF2-40B4-BE49-F238E27FC236}">
                <a16:creationId xmlns:a16="http://schemas.microsoft.com/office/drawing/2014/main" id="{54758C7C-A1F9-42C4-8B49-50A81D06BB29}"/>
              </a:ext>
            </a:extLst>
          </p:cNvPr>
          <p:cNvSpPr txBox="1"/>
          <p:nvPr/>
        </p:nvSpPr>
        <p:spPr>
          <a:xfrm>
            <a:off x="692150" y="4064259"/>
            <a:ext cx="10610850" cy="1556645"/>
          </a:xfrm>
          <a:prstGeom prst="rect">
            <a:avLst/>
          </a:prstGeom>
          <a:noFill/>
        </p:spPr>
        <p:txBody>
          <a:bodyPr wrap="square" rtlCol="0">
            <a:spAutoFit/>
          </a:bodyPr>
          <a:lstStyle/>
          <a:p>
            <a:pPr>
              <a:lnSpc>
                <a:spcPct val="150000"/>
              </a:lnSpc>
            </a:pPr>
            <a:r>
              <a:rPr lang="zh-TW" altLang="en-US" sz="2200" b="1" dirty="0"/>
              <a:t>期刊</a:t>
            </a:r>
            <a:r>
              <a:rPr lang="zh-TW" altLang="en-US" sz="2200" dirty="0"/>
              <a:t> </a:t>
            </a:r>
            <a:r>
              <a:rPr lang="en-US" altLang="zh-TW" sz="2200" dirty="0"/>
              <a:t>:</a:t>
            </a:r>
            <a:r>
              <a:rPr lang="zh-TW" altLang="en-US" sz="2200" dirty="0"/>
              <a:t> </a:t>
            </a:r>
            <a:r>
              <a:rPr lang="en-US" altLang="zh-TW" sz="2200" dirty="0"/>
              <a:t>Accident Analysis and Prevention 116 (2018) 41–52</a:t>
            </a:r>
          </a:p>
          <a:p>
            <a:pPr marL="844550" indent="-876300">
              <a:lnSpc>
                <a:spcPct val="150000"/>
              </a:lnSpc>
            </a:pPr>
            <a:r>
              <a:rPr lang="zh-TW" altLang="en-US" sz="2200" b="1" dirty="0"/>
              <a:t>作者</a:t>
            </a:r>
            <a:r>
              <a:rPr lang="zh-TW" altLang="en-US" sz="2200" dirty="0"/>
              <a:t> </a:t>
            </a:r>
            <a:r>
              <a:rPr lang="en-US" altLang="zh-TW" sz="2200" dirty="0"/>
              <a:t>:</a:t>
            </a:r>
            <a:r>
              <a:rPr lang="zh-TW" altLang="en-US" sz="2200" dirty="0"/>
              <a:t> </a:t>
            </a:r>
            <a:r>
              <a:rPr lang="en-US" altLang="zh-TW" sz="2200" dirty="0" err="1"/>
              <a:t>Foroogh</a:t>
            </a:r>
            <a:r>
              <a:rPr lang="en-US" altLang="zh-TW" sz="2200" dirty="0"/>
              <a:t> </a:t>
            </a:r>
            <a:r>
              <a:rPr lang="en-US" altLang="zh-TW" sz="2200" dirty="0" err="1"/>
              <a:t>Hajiseyedjavadi</a:t>
            </a:r>
            <a:r>
              <a:rPr lang="en-US" altLang="zh-TW" sz="2200" dirty="0"/>
              <a:t>, </a:t>
            </a:r>
            <a:r>
              <a:rPr lang="en-US" altLang="zh-TW" sz="2200" dirty="0" err="1"/>
              <a:t>Tingru</a:t>
            </a:r>
            <a:r>
              <a:rPr lang="en-US" altLang="zh-TW" sz="2200" dirty="0"/>
              <a:t> Zhang, Ravi Agrawal, Michael </a:t>
            </a:r>
            <a:r>
              <a:rPr lang="en-US" altLang="zh-TW" sz="2200" dirty="0" err="1"/>
              <a:t>Knodler</a:t>
            </a:r>
            <a:r>
              <a:rPr lang="en-US" altLang="zh-TW" sz="2200" dirty="0"/>
              <a:t>, </a:t>
            </a:r>
          </a:p>
          <a:p>
            <a:pPr marL="792000">
              <a:lnSpc>
                <a:spcPct val="150000"/>
              </a:lnSpc>
            </a:pPr>
            <a:r>
              <a:rPr lang="en-US" altLang="zh-TW" sz="2200" dirty="0"/>
              <a:t>Donald Fisher,</a:t>
            </a:r>
            <a:r>
              <a:rPr lang="zh-TW" altLang="en-US" sz="2200" dirty="0"/>
              <a:t> </a:t>
            </a:r>
            <a:r>
              <a:rPr lang="en-US" altLang="zh-TW" sz="2200" dirty="0" err="1"/>
              <a:t>Siby</a:t>
            </a:r>
            <a:r>
              <a:rPr lang="en-US" altLang="zh-TW" sz="2200" dirty="0"/>
              <a:t> Samuel</a:t>
            </a:r>
            <a:endParaRPr lang="zh-TW" altLang="en-US" sz="2200" dirty="0"/>
          </a:p>
        </p:txBody>
      </p:sp>
      <p:sp>
        <p:nvSpPr>
          <p:cNvPr id="5" name="文字方塊 4">
            <a:extLst>
              <a:ext uri="{FF2B5EF4-FFF2-40B4-BE49-F238E27FC236}">
                <a16:creationId xmlns:a16="http://schemas.microsoft.com/office/drawing/2014/main" id="{62FDA6C7-598E-4248-90E9-13D6295A5E7F}"/>
              </a:ext>
            </a:extLst>
          </p:cNvPr>
          <p:cNvSpPr txBox="1"/>
          <p:nvPr/>
        </p:nvSpPr>
        <p:spPr>
          <a:xfrm>
            <a:off x="10033000" y="6256164"/>
            <a:ext cx="1980029" cy="461665"/>
          </a:xfrm>
          <a:prstGeom prst="rect">
            <a:avLst/>
          </a:prstGeom>
          <a:noFill/>
        </p:spPr>
        <p:txBody>
          <a:bodyPr wrap="none" rtlCol="0">
            <a:spAutoFit/>
          </a:bodyPr>
          <a:lstStyle/>
          <a:p>
            <a:r>
              <a:rPr lang="zh-TW" altLang="en-US" sz="2400" dirty="0"/>
              <a:t>學生 </a:t>
            </a:r>
            <a:r>
              <a:rPr lang="en-US" altLang="zh-TW" sz="2400" dirty="0"/>
              <a:t>:</a:t>
            </a:r>
            <a:r>
              <a:rPr lang="zh-TW" altLang="en-US" sz="2400" dirty="0"/>
              <a:t> 宋錦玉</a:t>
            </a:r>
          </a:p>
        </p:txBody>
      </p:sp>
    </p:spTree>
    <p:extLst>
      <p:ext uri="{BB962C8B-B14F-4D97-AF65-F5344CB8AC3E}">
        <p14:creationId xmlns:p14="http://schemas.microsoft.com/office/powerpoint/2010/main" val="2579303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2BD7FAF2-9709-4C6E-8A58-77FE57A0E705}"/>
              </a:ext>
            </a:extLst>
          </p:cNvPr>
          <p:cNvSpPr txBox="1"/>
          <p:nvPr/>
        </p:nvSpPr>
        <p:spPr>
          <a:xfrm>
            <a:off x="711200" y="292100"/>
            <a:ext cx="1414170" cy="461665"/>
          </a:xfrm>
          <a:prstGeom prst="rect">
            <a:avLst/>
          </a:prstGeom>
          <a:noFill/>
        </p:spPr>
        <p:txBody>
          <a:bodyPr wrap="none" rtlCol="0">
            <a:spAutoFit/>
          </a:bodyPr>
          <a:lstStyle/>
          <a:p>
            <a:r>
              <a:rPr lang="en-US" altLang="zh-TW" sz="2400" b="1" dirty="0"/>
              <a:t>Method</a:t>
            </a:r>
            <a:endParaRPr lang="zh-TW" altLang="en-US" sz="2400" b="1" dirty="0"/>
          </a:p>
        </p:txBody>
      </p:sp>
      <p:sp>
        <p:nvSpPr>
          <p:cNvPr id="3" name="文字方塊 2">
            <a:extLst>
              <a:ext uri="{FF2B5EF4-FFF2-40B4-BE49-F238E27FC236}">
                <a16:creationId xmlns:a16="http://schemas.microsoft.com/office/drawing/2014/main" id="{45434993-CB70-44CE-A852-06AAABD840C5}"/>
              </a:ext>
            </a:extLst>
          </p:cNvPr>
          <p:cNvSpPr txBox="1"/>
          <p:nvPr/>
        </p:nvSpPr>
        <p:spPr>
          <a:xfrm>
            <a:off x="2247900" y="279399"/>
            <a:ext cx="1415772" cy="461665"/>
          </a:xfrm>
          <a:prstGeom prst="rect">
            <a:avLst/>
          </a:prstGeom>
          <a:noFill/>
        </p:spPr>
        <p:txBody>
          <a:bodyPr wrap="none" rtlCol="0">
            <a:spAutoFit/>
          </a:bodyPr>
          <a:lstStyle/>
          <a:p>
            <a:r>
              <a:rPr lang="zh-TW" altLang="en-US" sz="2400" b="1" dirty="0">
                <a:solidFill>
                  <a:schemeClr val="tx1">
                    <a:lumMod val="65000"/>
                    <a:lumOff val="35000"/>
                  </a:schemeClr>
                </a:solidFill>
              </a:rPr>
              <a:t>實驗流程</a:t>
            </a:r>
          </a:p>
        </p:txBody>
      </p:sp>
      <p:sp>
        <p:nvSpPr>
          <p:cNvPr id="4" name="文字方塊 3">
            <a:extLst>
              <a:ext uri="{FF2B5EF4-FFF2-40B4-BE49-F238E27FC236}">
                <a16:creationId xmlns:a16="http://schemas.microsoft.com/office/drawing/2014/main" id="{2BCA9EB2-6345-4A16-8282-28D826B28716}"/>
              </a:ext>
            </a:extLst>
          </p:cNvPr>
          <p:cNvSpPr txBox="1"/>
          <p:nvPr/>
        </p:nvSpPr>
        <p:spPr>
          <a:xfrm>
            <a:off x="711200" y="1242391"/>
            <a:ext cx="10698922" cy="4193584"/>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000" dirty="0"/>
              <a:t>先讓受測者簽屬受測者同意書</a:t>
            </a:r>
            <a:endParaRPr lang="en-US" altLang="zh-TW" sz="2000" dirty="0"/>
          </a:p>
          <a:p>
            <a:pPr marL="342900" indent="-342900">
              <a:lnSpc>
                <a:spcPct val="150000"/>
              </a:lnSpc>
              <a:buFont typeface="Arial" panose="020B0604020202020204" pitchFamily="34" charset="0"/>
              <a:buChar char="•"/>
            </a:pPr>
            <a:r>
              <a:rPr lang="zh-TW" altLang="en-US" sz="2000" dirty="0"/>
              <a:t>再對受測者進行人口統計訊息調查</a:t>
            </a:r>
            <a:endParaRPr lang="en-US" altLang="zh-TW" sz="2000" dirty="0"/>
          </a:p>
          <a:p>
            <a:pPr marL="342900" indent="-342900">
              <a:lnSpc>
                <a:spcPct val="150000"/>
              </a:lnSpc>
              <a:buFont typeface="Arial" panose="020B0604020202020204" pitchFamily="34" charset="0"/>
              <a:buChar char="•"/>
            </a:pPr>
            <a:r>
              <a:rPr lang="zh-TW" altLang="en-US" sz="2000" dirty="0"/>
              <a:t>受測者先配戴眼動儀校正他們的眼睛位置</a:t>
            </a:r>
            <a:endParaRPr lang="en-US" altLang="zh-TW" sz="2000" dirty="0"/>
          </a:p>
          <a:p>
            <a:pPr marL="342900" indent="-342900">
              <a:lnSpc>
                <a:spcPct val="150000"/>
              </a:lnSpc>
              <a:buFont typeface="Arial" panose="020B0604020202020204" pitchFamily="34" charset="0"/>
              <a:buChar char="•"/>
            </a:pPr>
            <a:r>
              <a:rPr lang="zh-TW" altLang="en-US" sz="2000" dirty="0"/>
              <a:t>接著在實驗開始前，向受測者進行實驗說明</a:t>
            </a:r>
            <a:endParaRPr lang="en-US" altLang="zh-TW" sz="2000" dirty="0"/>
          </a:p>
          <a:p>
            <a:pPr marL="342900" indent="-342900">
              <a:lnSpc>
                <a:spcPct val="150000"/>
              </a:lnSpc>
              <a:buFont typeface="Arial" panose="020B0604020202020204" pitchFamily="34" charset="0"/>
              <a:buChar char="•"/>
            </a:pPr>
            <a:r>
              <a:rPr lang="zh-TW" altLang="en-US" sz="2000" dirty="0"/>
              <a:t>每一個組別的受測者都會被告知，駕駛過程會有潛在的碰撞風險，</a:t>
            </a:r>
            <a:r>
              <a:rPr lang="en-US" altLang="zh-TW" sz="2000" dirty="0"/>
              <a:t>HUD</a:t>
            </a:r>
            <a:r>
              <a:rPr lang="zh-TW" altLang="en-US" sz="2000" dirty="0"/>
              <a:t>上顯示視覺警告</a:t>
            </a:r>
            <a:endParaRPr lang="en-US" altLang="zh-TW" sz="2000" dirty="0"/>
          </a:p>
          <a:p>
            <a:pPr marL="342900" indent="-342900">
              <a:lnSpc>
                <a:spcPct val="150000"/>
              </a:lnSpc>
              <a:buFont typeface="Arial" panose="020B0604020202020204" pitchFamily="34" charset="0"/>
              <a:buChar char="•"/>
            </a:pPr>
            <a:r>
              <a:rPr lang="zh-TW" altLang="en-US" sz="2000" dirty="0"/>
              <a:t>在實驗開始前，讓受測者熟習模擬器</a:t>
            </a:r>
            <a:endParaRPr lang="en-US" altLang="zh-TW" sz="2000" dirty="0"/>
          </a:p>
          <a:p>
            <a:pPr marL="342900" indent="-342900">
              <a:lnSpc>
                <a:spcPct val="150000"/>
              </a:lnSpc>
              <a:buFont typeface="Arial" panose="020B0604020202020204" pitchFamily="34" charset="0"/>
              <a:buChar char="•"/>
            </a:pPr>
            <a:r>
              <a:rPr lang="zh-TW" altLang="en-US" sz="2000" dirty="0"/>
              <a:t>接著讓受測者進行實驗</a:t>
            </a:r>
            <a:endParaRPr lang="en-US" altLang="zh-TW" sz="2000" dirty="0"/>
          </a:p>
          <a:p>
            <a:pPr marL="342900" indent="-342900">
              <a:lnSpc>
                <a:spcPct val="150000"/>
              </a:lnSpc>
              <a:buFont typeface="Arial" panose="020B0604020202020204" pitchFamily="34" charset="0"/>
              <a:buChar char="•"/>
            </a:pPr>
            <a:r>
              <a:rPr lang="zh-TW" altLang="en-US" sz="2000" dirty="0"/>
              <a:t>受測者須進行</a:t>
            </a:r>
            <a:r>
              <a:rPr lang="en-US" altLang="zh-TW" sz="2000" dirty="0"/>
              <a:t>4</a:t>
            </a:r>
            <a:r>
              <a:rPr lang="zh-TW" altLang="en-US" sz="2000" dirty="0"/>
              <a:t>次的駕駛，每次駕駛限速為每小時</a:t>
            </a:r>
            <a:r>
              <a:rPr lang="en-US" altLang="zh-TW" sz="2000" dirty="0"/>
              <a:t>35</a:t>
            </a:r>
            <a:r>
              <a:rPr lang="zh-TW" altLang="en-US" sz="2000" dirty="0"/>
              <a:t>英里</a:t>
            </a:r>
            <a:endParaRPr lang="en-US" altLang="zh-TW" sz="2000" dirty="0"/>
          </a:p>
          <a:p>
            <a:pPr marL="342900" indent="-342900">
              <a:lnSpc>
                <a:spcPct val="150000"/>
              </a:lnSpc>
              <a:buFont typeface="Arial" panose="020B0604020202020204" pitchFamily="34" charset="0"/>
              <a:buChar char="•"/>
            </a:pPr>
            <a:r>
              <a:rPr lang="zh-TW" altLang="en-US" sz="2000" dirty="0"/>
              <a:t>總實驗約需</a:t>
            </a:r>
            <a:r>
              <a:rPr lang="en-US" altLang="zh-TW" sz="2000" dirty="0"/>
              <a:t>35</a:t>
            </a:r>
            <a:r>
              <a:rPr lang="zh-TW" altLang="en-US" sz="2000" dirty="0"/>
              <a:t>分鐘</a:t>
            </a:r>
            <a:endParaRPr lang="en-US" altLang="zh-TW" sz="2000" dirty="0"/>
          </a:p>
        </p:txBody>
      </p:sp>
    </p:spTree>
    <p:extLst>
      <p:ext uri="{BB962C8B-B14F-4D97-AF65-F5344CB8AC3E}">
        <p14:creationId xmlns:p14="http://schemas.microsoft.com/office/powerpoint/2010/main" val="340311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A1F9A51-46D1-4138-BADC-84F43B86CB3A}"/>
              </a:ext>
            </a:extLst>
          </p:cNvPr>
          <p:cNvSpPr txBox="1"/>
          <p:nvPr/>
        </p:nvSpPr>
        <p:spPr>
          <a:xfrm>
            <a:off x="711200" y="292100"/>
            <a:ext cx="1141274" cy="461665"/>
          </a:xfrm>
          <a:prstGeom prst="rect">
            <a:avLst/>
          </a:prstGeom>
          <a:noFill/>
        </p:spPr>
        <p:txBody>
          <a:bodyPr wrap="none" rtlCol="0">
            <a:spAutoFit/>
          </a:bodyPr>
          <a:lstStyle/>
          <a:p>
            <a:r>
              <a:rPr lang="en-US" altLang="zh-TW" sz="2400" b="1" dirty="0"/>
              <a:t>Result</a:t>
            </a:r>
            <a:endParaRPr lang="zh-TW" altLang="en-US" sz="2400" b="1" dirty="0"/>
          </a:p>
        </p:txBody>
      </p:sp>
      <p:sp>
        <p:nvSpPr>
          <p:cNvPr id="3" name="文字方塊 2">
            <a:extLst>
              <a:ext uri="{FF2B5EF4-FFF2-40B4-BE49-F238E27FC236}">
                <a16:creationId xmlns:a16="http://schemas.microsoft.com/office/drawing/2014/main" id="{57099EBB-5213-4705-8B5E-CD9FD938EC89}"/>
              </a:ext>
            </a:extLst>
          </p:cNvPr>
          <p:cNvSpPr txBox="1"/>
          <p:nvPr/>
        </p:nvSpPr>
        <p:spPr>
          <a:xfrm>
            <a:off x="1948873" y="322877"/>
            <a:ext cx="1835759" cy="400110"/>
          </a:xfrm>
          <a:prstGeom prst="rect">
            <a:avLst/>
          </a:prstGeom>
          <a:noFill/>
        </p:spPr>
        <p:txBody>
          <a:bodyPr wrap="none" rtlCol="0">
            <a:spAutoFit/>
          </a:bodyPr>
          <a:lstStyle/>
          <a:p>
            <a:r>
              <a:rPr lang="zh-TW" altLang="en-US" sz="2000" b="1" dirty="0">
                <a:solidFill>
                  <a:schemeClr val="tx1">
                    <a:lumMod val="75000"/>
                    <a:lumOff val="25000"/>
                  </a:schemeClr>
                </a:solidFill>
              </a:rPr>
              <a:t>潛在危險</a:t>
            </a:r>
            <a:r>
              <a:rPr lang="en-US" altLang="zh-TW" sz="2000" b="1" dirty="0">
                <a:solidFill>
                  <a:schemeClr val="tx1">
                    <a:lumMod val="75000"/>
                    <a:lumOff val="25000"/>
                  </a:schemeClr>
                </a:solidFill>
              </a:rPr>
              <a:t>-</a:t>
            </a:r>
            <a:r>
              <a:rPr lang="zh-TW" altLang="en-US" sz="2000" b="1" dirty="0">
                <a:solidFill>
                  <a:schemeClr val="tx1">
                    <a:lumMod val="75000"/>
                    <a:lumOff val="25000"/>
                  </a:schemeClr>
                </a:solidFill>
              </a:rPr>
              <a:t>行人</a:t>
            </a:r>
          </a:p>
        </p:txBody>
      </p:sp>
      <p:pic>
        <p:nvPicPr>
          <p:cNvPr id="5" name="圖片 4">
            <a:extLst>
              <a:ext uri="{FF2B5EF4-FFF2-40B4-BE49-F238E27FC236}">
                <a16:creationId xmlns:a16="http://schemas.microsoft.com/office/drawing/2014/main" id="{F1AA7D21-5097-4149-A908-6B4ACB1DF5F6}"/>
              </a:ext>
            </a:extLst>
          </p:cNvPr>
          <p:cNvPicPr>
            <a:picLocks noChangeAspect="1"/>
          </p:cNvPicPr>
          <p:nvPr/>
        </p:nvPicPr>
        <p:blipFill>
          <a:blip r:embed="rId3"/>
          <a:stretch>
            <a:fillRect/>
          </a:stretch>
        </p:blipFill>
        <p:spPr>
          <a:xfrm>
            <a:off x="6430174" y="2434615"/>
            <a:ext cx="5290772" cy="2621975"/>
          </a:xfrm>
          <a:prstGeom prst="rect">
            <a:avLst/>
          </a:prstGeom>
        </p:spPr>
      </p:pic>
      <p:sp>
        <p:nvSpPr>
          <p:cNvPr id="6" name="文字方塊 5">
            <a:extLst>
              <a:ext uri="{FF2B5EF4-FFF2-40B4-BE49-F238E27FC236}">
                <a16:creationId xmlns:a16="http://schemas.microsoft.com/office/drawing/2014/main" id="{79C07CF4-D6E5-48A2-BD38-4C90F5CCC0DF}"/>
              </a:ext>
            </a:extLst>
          </p:cNvPr>
          <p:cNvSpPr txBox="1"/>
          <p:nvPr/>
        </p:nvSpPr>
        <p:spPr>
          <a:xfrm>
            <a:off x="471054" y="1094747"/>
            <a:ext cx="11092873" cy="961930"/>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zh-TW" altLang="en-US" sz="2000" dirty="0"/>
              <a:t>在危險發生前</a:t>
            </a:r>
            <a:r>
              <a:rPr lang="en-US" altLang="zh-TW" sz="2000" dirty="0"/>
              <a:t>3</a:t>
            </a:r>
            <a:r>
              <a:rPr lang="zh-TW" altLang="en-US" sz="2000" dirty="0"/>
              <a:t>秒</a:t>
            </a:r>
            <a:r>
              <a:rPr lang="en-US" altLang="zh-TW" sz="2000" dirty="0"/>
              <a:t>(92%)</a:t>
            </a:r>
            <a:r>
              <a:rPr lang="zh-TW" altLang="en-US" sz="2000" dirty="0"/>
              <a:t>和</a:t>
            </a:r>
            <a:r>
              <a:rPr lang="en-US" altLang="zh-TW" sz="2000" dirty="0"/>
              <a:t>4</a:t>
            </a:r>
            <a:r>
              <a:rPr lang="zh-TW" altLang="en-US" sz="2000" dirty="0"/>
              <a:t>秒</a:t>
            </a:r>
            <a:r>
              <a:rPr lang="en-US" altLang="zh-TW" sz="2000" dirty="0"/>
              <a:t>(91%)</a:t>
            </a:r>
            <a:r>
              <a:rPr lang="zh-TW" altLang="en-US" sz="2000" dirty="0"/>
              <a:t>收到</a:t>
            </a:r>
            <a:r>
              <a:rPr lang="en-US" altLang="zh-TW" sz="2000" dirty="0"/>
              <a:t>HUD</a:t>
            </a:r>
            <a:r>
              <a:rPr lang="zh-TW" altLang="en-US" sz="2000" dirty="0"/>
              <a:t>警報相比，在危險發生前</a:t>
            </a:r>
            <a:r>
              <a:rPr lang="en-US" altLang="zh-TW" sz="2000" dirty="0"/>
              <a:t>2</a:t>
            </a:r>
            <a:r>
              <a:rPr lang="zh-TW" altLang="en-US" sz="2000" dirty="0"/>
              <a:t>秒收到</a:t>
            </a:r>
            <a:r>
              <a:rPr lang="en-US" altLang="zh-TW" sz="2000" dirty="0"/>
              <a:t>HUD</a:t>
            </a:r>
            <a:r>
              <a:rPr lang="zh-TW" altLang="en-US" sz="2000" dirty="0"/>
              <a:t>的駕駛員預期到行人的比例比較小</a:t>
            </a:r>
            <a:r>
              <a:rPr lang="en-US" altLang="zh-TW" sz="2000" dirty="0"/>
              <a:t>(89%)</a:t>
            </a:r>
            <a:r>
              <a:rPr lang="zh-TW" altLang="en-US" sz="2000" dirty="0"/>
              <a:t>。而對照組只有</a:t>
            </a:r>
            <a:r>
              <a:rPr lang="en-US" altLang="zh-TW" sz="2000" dirty="0"/>
              <a:t>75%</a:t>
            </a:r>
            <a:r>
              <a:rPr lang="zh-TW" altLang="en-US" sz="2000" dirty="0"/>
              <a:t>的人預料到行人。</a:t>
            </a:r>
          </a:p>
        </p:txBody>
      </p:sp>
      <p:sp>
        <p:nvSpPr>
          <p:cNvPr id="7" name="文字方塊 6">
            <a:extLst>
              <a:ext uri="{FF2B5EF4-FFF2-40B4-BE49-F238E27FC236}">
                <a16:creationId xmlns:a16="http://schemas.microsoft.com/office/drawing/2014/main" id="{6FFCD18D-74BA-405B-A6D7-6A6D73778408}"/>
              </a:ext>
            </a:extLst>
          </p:cNvPr>
          <p:cNvSpPr txBox="1"/>
          <p:nvPr/>
        </p:nvSpPr>
        <p:spPr>
          <a:xfrm>
            <a:off x="471054" y="2308314"/>
            <a:ext cx="5806641" cy="2346925"/>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zh-TW" altLang="en-US" sz="2000" dirty="0"/>
              <a:t>利用</a:t>
            </a:r>
            <a:r>
              <a:rPr lang="en-US" altLang="zh-TW" sz="2000" dirty="0"/>
              <a:t>t</a:t>
            </a:r>
            <a:r>
              <a:rPr lang="zh-TW" altLang="en-US" sz="2000" dirty="0"/>
              <a:t>檢定比較</a:t>
            </a:r>
            <a:r>
              <a:rPr lang="en-US" altLang="zh-TW" sz="2000" dirty="0"/>
              <a:t>4</a:t>
            </a:r>
            <a:r>
              <a:rPr lang="zh-TW" altLang="en-US" sz="2000" dirty="0"/>
              <a:t>組預期潛在危險的百分比。</a:t>
            </a:r>
            <a:r>
              <a:rPr lang="en-US" altLang="zh-TW" sz="2000" dirty="0"/>
              <a:t>4</a:t>
            </a:r>
            <a:r>
              <a:rPr lang="zh-TW" altLang="en-US" sz="2000" dirty="0"/>
              <a:t>秒</a:t>
            </a:r>
            <a:r>
              <a:rPr lang="en-US" altLang="zh-TW" sz="2000" dirty="0"/>
              <a:t>(91%)</a:t>
            </a:r>
            <a:r>
              <a:rPr lang="zh-TW" altLang="en-US" sz="2000" dirty="0"/>
              <a:t>、</a:t>
            </a:r>
            <a:r>
              <a:rPr lang="en-US" altLang="zh-TW" sz="2000" dirty="0"/>
              <a:t>3</a:t>
            </a:r>
            <a:r>
              <a:rPr lang="zh-TW" altLang="en-US" sz="2000" dirty="0"/>
              <a:t>秒</a:t>
            </a:r>
            <a:r>
              <a:rPr lang="en-US" altLang="zh-TW" sz="2000" dirty="0"/>
              <a:t>(92%)</a:t>
            </a:r>
            <a:r>
              <a:rPr lang="zh-TW" altLang="en-US" sz="2000" dirty="0"/>
              <a:t>、</a:t>
            </a:r>
            <a:r>
              <a:rPr lang="en-US" altLang="zh-TW" sz="2000" dirty="0"/>
              <a:t>2</a:t>
            </a:r>
            <a:r>
              <a:rPr lang="zh-TW" altLang="en-US" sz="2000" dirty="0"/>
              <a:t>秒</a:t>
            </a:r>
            <a:r>
              <a:rPr lang="en-US" altLang="zh-TW" sz="2000" dirty="0"/>
              <a:t>(89%)</a:t>
            </a:r>
            <a:r>
              <a:rPr lang="zh-TW" altLang="en-US" sz="2000" dirty="0"/>
              <a:t>、對照組</a:t>
            </a:r>
            <a:r>
              <a:rPr lang="en-US" altLang="zh-TW" sz="2000" dirty="0"/>
              <a:t>(75%)</a:t>
            </a:r>
          </a:p>
          <a:p>
            <a:pPr marL="342900" indent="17463" algn="just">
              <a:lnSpc>
                <a:spcPct val="150000"/>
              </a:lnSpc>
              <a:buFont typeface="Wingdings" panose="05000000000000000000" pitchFamily="2" charset="2"/>
              <a:buChar char="Ø"/>
            </a:pPr>
            <a:r>
              <a:rPr lang="en-US" altLang="zh-TW" sz="2000" dirty="0"/>
              <a:t>2</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3.592</a:t>
            </a:r>
            <a:r>
              <a:rPr lang="zh-TW" altLang="en-US" sz="2000" dirty="0"/>
              <a:t>，</a:t>
            </a:r>
            <a:r>
              <a:rPr lang="en-US" altLang="zh-TW" sz="2000" dirty="0"/>
              <a:t>p &lt; 0.0005</a:t>
            </a:r>
          </a:p>
          <a:p>
            <a:pPr marL="342900" indent="17463" algn="just">
              <a:lnSpc>
                <a:spcPct val="150000"/>
              </a:lnSpc>
              <a:buFont typeface="Wingdings" panose="05000000000000000000" pitchFamily="2" charset="2"/>
              <a:buChar char="Ø"/>
            </a:pPr>
            <a:r>
              <a:rPr lang="en-US" altLang="zh-TW" sz="2000" dirty="0"/>
              <a:t>3</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3.834</a:t>
            </a:r>
            <a:r>
              <a:rPr lang="zh-TW" altLang="en-US" sz="2000" dirty="0"/>
              <a:t>， </a:t>
            </a:r>
            <a:r>
              <a:rPr lang="en-US" altLang="zh-TW" sz="2000" dirty="0"/>
              <a:t>p &lt; 0.0002</a:t>
            </a:r>
          </a:p>
          <a:p>
            <a:pPr marL="342900" indent="17463" algn="just">
              <a:lnSpc>
                <a:spcPct val="150000"/>
              </a:lnSpc>
              <a:buFont typeface="Wingdings" panose="05000000000000000000" pitchFamily="2" charset="2"/>
              <a:buChar char="Ø"/>
            </a:pPr>
            <a:r>
              <a:rPr lang="en-US" altLang="zh-TW" sz="2000" dirty="0"/>
              <a:t>4</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3.583</a:t>
            </a:r>
            <a:r>
              <a:rPr lang="zh-TW" altLang="en-US" sz="2000" dirty="0"/>
              <a:t>，</a:t>
            </a:r>
            <a:r>
              <a:rPr lang="en-US" altLang="zh-TW" sz="2000" dirty="0"/>
              <a:t>p &lt; 0.0006</a:t>
            </a:r>
          </a:p>
        </p:txBody>
      </p:sp>
      <p:sp>
        <p:nvSpPr>
          <p:cNvPr id="8" name="文字方塊 7">
            <a:extLst>
              <a:ext uri="{FF2B5EF4-FFF2-40B4-BE49-F238E27FC236}">
                <a16:creationId xmlns:a16="http://schemas.microsoft.com/office/drawing/2014/main" id="{CB946D7E-E471-4408-BC47-B5758E35EA37}"/>
              </a:ext>
            </a:extLst>
          </p:cNvPr>
          <p:cNvSpPr txBox="1"/>
          <p:nvPr/>
        </p:nvSpPr>
        <p:spPr>
          <a:xfrm>
            <a:off x="738909" y="4801324"/>
            <a:ext cx="5782352" cy="874983"/>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zh-TW" altLang="en-US" b="1" dirty="0"/>
              <a:t>表明，警告組與控制組之間有顯著差異</a:t>
            </a:r>
            <a:endParaRPr lang="en-US" altLang="zh-TW" b="1" dirty="0"/>
          </a:p>
          <a:p>
            <a:pPr marL="285750" indent="-285750">
              <a:lnSpc>
                <a:spcPct val="150000"/>
              </a:lnSpc>
              <a:buFont typeface="Arial" panose="020B0604020202020204" pitchFamily="34" charset="0"/>
              <a:buChar char="•"/>
            </a:pPr>
            <a:r>
              <a:rPr lang="zh-TW" altLang="en-US" b="1" dirty="0"/>
              <a:t>警告組之間進行成對比較，結果表明顯沒有顯著差異</a:t>
            </a:r>
          </a:p>
        </p:txBody>
      </p:sp>
    </p:spTree>
    <p:extLst>
      <p:ext uri="{BB962C8B-B14F-4D97-AF65-F5344CB8AC3E}">
        <p14:creationId xmlns:p14="http://schemas.microsoft.com/office/powerpoint/2010/main" val="2764693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A1F9A51-46D1-4138-BADC-84F43B86CB3A}"/>
              </a:ext>
            </a:extLst>
          </p:cNvPr>
          <p:cNvSpPr txBox="1"/>
          <p:nvPr/>
        </p:nvSpPr>
        <p:spPr>
          <a:xfrm>
            <a:off x="711200" y="292100"/>
            <a:ext cx="1141274" cy="461665"/>
          </a:xfrm>
          <a:prstGeom prst="rect">
            <a:avLst/>
          </a:prstGeom>
          <a:noFill/>
        </p:spPr>
        <p:txBody>
          <a:bodyPr wrap="none" rtlCol="0">
            <a:spAutoFit/>
          </a:bodyPr>
          <a:lstStyle/>
          <a:p>
            <a:r>
              <a:rPr lang="en-US" altLang="zh-TW" sz="2400" b="1" dirty="0"/>
              <a:t>Result</a:t>
            </a:r>
            <a:endParaRPr lang="zh-TW" altLang="en-US" sz="2400" b="1" dirty="0"/>
          </a:p>
        </p:txBody>
      </p:sp>
      <p:sp>
        <p:nvSpPr>
          <p:cNvPr id="3" name="文字方塊 2">
            <a:extLst>
              <a:ext uri="{FF2B5EF4-FFF2-40B4-BE49-F238E27FC236}">
                <a16:creationId xmlns:a16="http://schemas.microsoft.com/office/drawing/2014/main" id="{FCFC4D8A-4891-495F-ABD2-1FA0FC5EEEA1}"/>
              </a:ext>
            </a:extLst>
          </p:cNvPr>
          <p:cNvSpPr txBox="1"/>
          <p:nvPr/>
        </p:nvSpPr>
        <p:spPr>
          <a:xfrm>
            <a:off x="443345" y="1126836"/>
            <a:ext cx="5041765" cy="400110"/>
          </a:xfrm>
          <a:prstGeom prst="rect">
            <a:avLst/>
          </a:prstGeom>
          <a:noFill/>
        </p:spPr>
        <p:txBody>
          <a:bodyPr wrap="none" rtlCol="0">
            <a:spAutoFit/>
          </a:bodyPr>
          <a:lstStyle/>
          <a:p>
            <a:pPr marL="342900" indent="-342900">
              <a:buFont typeface="Arial" panose="020B0604020202020204" pitchFamily="34" charset="0"/>
              <a:buChar char="•"/>
            </a:pPr>
            <a:r>
              <a:rPr lang="zh-TW" altLang="en-US" sz="2000" dirty="0"/>
              <a:t>場景</a:t>
            </a:r>
            <a:r>
              <a:rPr lang="en-US" altLang="zh-TW" sz="2000" dirty="0"/>
              <a:t>8</a:t>
            </a:r>
            <a:r>
              <a:rPr lang="zh-TW" altLang="en-US" sz="2000" dirty="0"/>
              <a:t>的數據被排除，因為危險容易看見</a:t>
            </a:r>
          </a:p>
        </p:txBody>
      </p:sp>
      <p:sp>
        <p:nvSpPr>
          <p:cNvPr id="4" name="文字方塊 3">
            <a:extLst>
              <a:ext uri="{FF2B5EF4-FFF2-40B4-BE49-F238E27FC236}">
                <a16:creationId xmlns:a16="http://schemas.microsoft.com/office/drawing/2014/main" id="{471FD571-5295-41A7-B389-051CAC33652E}"/>
              </a:ext>
            </a:extLst>
          </p:cNvPr>
          <p:cNvSpPr txBox="1"/>
          <p:nvPr/>
        </p:nvSpPr>
        <p:spPr>
          <a:xfrm>
            <a:off x="1948873" y="322877"/>
            <a:ext cx="1835759" cy="400110"/>
          </a:xfrm>
          <a:prstGeom prst="rect">
            <a:avLst/>
          </a:prstGeom>
          <a:noFill/>
        </p:spPr>
        <p:txBody>
          <a:bodyPr wrap="none" rtlCol="0">
            <a:spAutoFit/>
          </a:bodyPr>
          <a:lstStyle/>
          <a:p>
            <a:r>
              <a:rPr lang="zh-TW" altLang="en-US" sz="2000" b="1" dirty="0">
                <a:solidFill>
                  <a:schemeClr val="tx1">
                    <a:lumMod val="75000"/>
                    <a:lumOff val="25000"/>
                  </a:schemeClr>
                </a:solidFill>
              </a:rPr>
              <a:t>潛在危險</a:t>
            </a:r>
            <a:r>
              <a:rPr lang="en-US" altLang="zh-TW" sz="2000" b="1" dirty="0">
                <a:solidFill>
                  <a:schemeClr val="tx1">
                    <a:lumMod val="75000"/>
                    <a:lumOff val="25000"/>
                  </a:schemeClr>
                </a:solidFill>
              </a:rPr>
              <a:t>-</a:t>
            </a:r>
            <a:r>
              <a:rPr lang="zh-TW" altLang="en-US" sz="2000" b="1" dirty="0">
                <a:solidFill>
                  <a:schemeClr val="tx1">
                    <a:lumMod val="75000"/>
                    <a:lumOff val="25000"/>
                  </a:schemeClr>
                </a:solidFill>
              </a:rPr>
              <a:t>車輛</a:t>
            </a:r>
          </a:p>
        </p:txBody>
      </p:sp>
      <p:sp>
        <p:nvSpPr>
          <p:cNvPr id="5" name="文字方塊 4">
            <a:extLst>
              <a:ext uri="{FF2B5EF4-FFF2-40B4-BE49-F238E27FC236}">
                <a16:creationId xmlns:a16="http://schemas.microsoft.com/office/drawing/2014/main" id="{F3BA319B-2D88-4472-929E-5092FD8655E5}"/>
              </a:ext>
            </a:extLst>
          </p:cNvPr>
          <p:cNvSpPr txBox="1"/>
          <p:nvPr/>
        </p:nvSpPr>
        <p:spPr>
          <a:xfrm>
            <a:off x="443345" y="1630456"/>
            <a:ext cx="11369963" cy="961930"/>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zh-TW" altLang="en-US" sz="2000" dirty="0"/>
              <a:t>在危險發生前</a:t>
            </a:r>
            <a:r>
              <a:rPr lang="en-US" altLang="zh-TW" sz="2000" dirty="0"/>
              <a:t>3</a:t>
            </a:r>
            <a:r>
              <a:rPr lang="zh-TW" altLang="en-US" sz="2000" dirty="0"/>
              <a:t>秒</a:t>
            </a:r>
            <a:r>
              <a:rPr lang="en-US" altLang="zh-TW" sz="2000" dirty="0"/>
              <a:t>(97%)</a:t>
            </a:r>
            <a:r>
              <a:rPr lang="zh-TW" altLang="en-US" sz="2000" dirty="0"/>
              <a:t>和</a:t>
            </a:r>
            <a:r>
              <a:rPr lang="en-US" altLang="zh-TW" sz="2000" dirty="0"/>
              <a:t>4</a:t>
            </a:r>
            <a:r>
              <a:rPr lang="zh-TW" altLang="en-US" sz="2000" dirty="0"/>
              <a:t>秒</a:t>
            </a:r>
            <a:r>
              <a:rPr lang="en-US" altLang="zh-TW" sz="2000" dirty="0"/>
              <a:t>(97%)</a:t>
            </a:r>
            <a:r>
              <a:rPr lang="zh-TW" altLang="en-US" sz="2000" dirty="0"/>
              <a:t>收到</a:t>
            </a:r>
            <a:r>
              <a:rPr lang="en-US" altLang="zh-TW" sz="2000" dirty="0"/>
              <a:t>HUD</a:t>
            </a:r>
            <a:r>
              <a:rPr lang="zh-TW" altLang="en-US" sz="2000" dirty="0"/>
              <a:t>警報相比，在危險發生前</a:t>
            </a:r>
            <a:r>
              <a:rPr lang="en-US" altLang="zh-TW" sz="2000" dirty="0"/>
              <a:t>2</a:t>
            </a:r>
            <a:r>
              <a:rPr lang="zh-TW" altLang="en-US" sz="2000" dirty="0"/>
              <a:t>秒收到</a:t>
            </a:r>
            <a:r>
              <a:rPr lang="en-US" altLang="zh-TW" sz="2000" dirty="0"/>
              <a:t>HUD</a:t>
            </a:r>
            <a:r>
              <a:rPr lang="zh-TW" altLang="en-US" sz="2000" dirty="0"/>
              <a:t>的駕駛員預料到車輛的比例比較小</a:t>
            </a:r>
            <a:r>
              <a:rPr lang="en-US" altLang="zh-TW" sz="2000" dirty="0"/>
              <a:t>(94%)</a:t>
            </a:r>
            <a:r>
              <a:rPr lang="zh-TW" altLang="en-US" sz="2000" dirty="0"/>
              <a:t>。而對照組只有</a:t>
            </a:r>
            <a:r>
              <a:rPr lang="en-US" altLang="zh-TW" sz="2000" dirty="0"/>
              <a:t>69%</a:t>
            </a:r>
            <a:r>
              <a:rPr lang="zh-TW" altLang="en-US" sz="2000" dirty="0"/>
              <a:t>的人預料到車輛。</a:t>
            </a:r>
          </a:p>
        </p:txBody>
      </p:sp>
      <p:pic>
        <p:nvPicPr>
          <p:cNvPr id="6" name="圖片 5">
            <a:extLst>
              <a:ext uri="{FF2B5EF4-FFF2-40B4-BE49-F238E27FC236}">
                <a16:creationId xmlns:a16="http://schemas.microsoft.com/office/drawing/2014/main" id="{8FA1C901-7644-4EA1-A518-B094357D6964}"/>
              </a:ext>
            </a:extLst>
          </p:cNvPr>
          <p:cNvPicPr>
            <a:picLocks noChangeAspect="1"/>
          </p:cNvPicPr>
          <p:nvPr/>
        </p:nvPicPr>
        <p:blipFill>
          <a:blip r:embed="rId2"/>
          <a:stretch>
            <a:fillRect/>
          </a:stretch>
        </p:blipFill>
        <p:spPr>
          <a:xfrm>
            <a:off x="6585915" y="2880619"/>
            <a:ext cx="4991100" cy="2695575"/>
          </a:xfrm>
          <a:prstGeom prst="rect">
            <a:avLst/>
          </a:prstGeom>
        </p:spPr>
      </p:pic>
      <p:sp>
        <p:nvSpPr>
          <p:cNvPr id="7" name="文字方塊 6">
            <a:extLst>
              <a:ext uri="{FF2B5EF4-FFF2-40B4-BE49-F238E27FC236}">
                <a16:creationId xmlns:a16="http://schemas.microsoft.com/office/drawing/2014/main" id="{F9C6F74D-0385-4E0F-972B-177FF38A5CBA}"/>
              </a:ext>
            </a:extLst>
          </p:cNvPr>
          <p:cNvSpPr txBox="1"/>
          <p:nvPr/>
        </p:nvSpPr>
        <p:spPr>
          <a:xfrm>
            <a:off x="443345" y="2880619"/>
            <a:ext cx="5806641" cy="1885260"/>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zh-TW" altLang="en-US" sz="2000" dirty="0"/>
              <a:t>利用</a:t>
            </a:r>
            <a:r>
              <a:rPr lang="en-US" altLang="zh-TW" sz="2000" dirty="0"/>
              <a:t>t</a:t>
            </a:r>
            <a:r>
              <a:rPr lang="zh-TW" altLang="en-US" sz="2000" dirty="0"/>
              <a:t>檢定比較</a:t>
            </a:r>
            <a:r>
              <a:rPr lang="en-US" altLang="zh-TW" sz="2000" dirty="0"/>
              <a:t>4</a:t>
            </a:r>
            <a:r>
              <a:rPr lang="zh-TW" altLang="en-US" sz="2000" dirty="0"/>
              <a:t>組預期潛在危險的百分比</a:t>
            </a:r>
            <a:endParaRPr lang="en-US" altLang="zh-TW" sz="2000" dirty="0"/>
          </a:p>
          <a:p>
            <a:pPr marL="342900" indent="17463" algn="just">
              <a:lnSpc>
                <a:spcPct val="150000"/>
              </a:lnSpc>
              <a:buFont typeface="Wingdings" panose="05000000000000000000" pitchFamily="2" charset="2"/>
              <a:buChar char="Ø"/>
            </a:pPr>
            <a:r>
              <a:rPr lang="en-US" altLang="zh-TW" sz="2000" dirty="0"/>
              <a:t>2</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2.697</a:t>
            </a:r>
            <a:r>
              <a:rPr lang="zh-TW" altLang="en-US" sz="2000" dirty="0"/>
              <a:t>，</a:t>
            </a:r>
            <a:r>
              <a:rPr lang="en-US" altLang="zh-TW" sz="2000" dirty="0"/>
              <a:t>p &lt; 0.01</a:t>
            </a:r>
          </a:p>
          <a:p>
            <a:pPr marL="342900" indent="17463" algn="just">
              <a:lnSpc>
                <a:spcPct val="150000"/>
              </a:lnSpc>
              <a:buFont typeface="Wingdings" panose="05000000000000000000" pitchFamily="2" charset="2"/>
              <a:buChar char="Ø"/>
            </a:pPr>
            <a:r>
              <a:rPr lang="en-US" altLang="zh-TW" sz="2000" dirty="0"/>
              <a:t>3</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3.003</a:t>
            </a:r>
            <a:r>
              <a:rPr lang="zh-TW" altLang="en-US" sz="2000" dirty="0"/>
              <a:t>，</a:t>
            </a:r>
            <a:r>
              <a:rPr lang="en-US" altLang="zh-TW" sz="2000" dirty="0"/>
              <a:t>p &lt; 0.004</a:t>
            </a:r>
          </a:p>
          <a:p>
            <a:pPr marL="342900" indent="17463" algn="just">
              <a:lnSpc>
                <a:spcPct val="150000"/>
              </a:lnSpc>
              <a:buFont typeface="Wingdings" panose="05000000000000000000" pitchFamily="2" charset="2"/>
              <a:buChar char="Ø"/>
            </a:pPr>
            <a:r>
              <a:rPr lang="en-US" altLang="zh-TW" sz="2000" dirty="0"/>
              <a:t>4</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3.245</a:t>
            </a:r>
            <a:r>
              <a:rPr lang="zh-TW" altLang="en-US" sz="2000" dirty="0"/>
              <a:t>，</a:t>
            </a:r>
            <a:r>
              <a:rPr lang="en-US" altLang="zh-TW" sz="2000" dirty="0"/>
              <a:t>p &lt; 0.002</a:t>
            </a:r>
          </a:p>
        </p:txBody>
      </p:sp>
      <p:sp>
        <p:nvSpPr>
          <p:cNvPr id="8" name="文字方塊 7">
            <a:extLst>
              <a:ext uri="{FF2B5EF4-FFF2-40B4-BE49-F238E27FC236}">
                <a16:creationId xmlns:a16="http://schemas.microsoft.com/office/drawing/2014/main" id="{10740935-1190-4BD8-9153-034DAA16BF71}"/>
              </a:ext>
            </a:extLst>
          </p:cNvPr>
          <p:cNvSpPr txBox="1"/>
          <p:nvPr/>
        </p:nvSpPr>
        <p:spPr>
          <a:xfrm>
            <a:off x="614985" y="5138702"/>
            <a:ext cx="5782352" cy="874983"/>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zh-TW" altLang="en-US" b="1" dirty="0"/>
              <a:t>表明，警告組與控制組之間有顯著差異</a:t>
            </a:r>
            <a:endParaRPr lang="en-US" altLang="zh-TW" b="1" dirty="0"/>
          </a:p>
          <a:p>
            <a:pPr marL="285750" indent="-285750">
              <a:lnSpc>
                <a:spcPct val="150000"/>
              </a:lnSpc>
              <a:buFont typeface="Arial" panose="020B0604020202020204" pitchFamily="34" charset="0"/>
              <a:buChar char="•"/>
            </a:pPr>
            <a:r>
              <a:rPr lang="zh-TW" altLang="en-US" b="1" dirty="0"/>
              <a:t>警告組之間進行成對比較，結果表明顯沒有顯著差異</a:t>
            </a:r>
          </a:p>
        </p:txBody>
      </p:sp>
    </p:spTree>
    <p:extLst>
      <p:ext uri="{BB962C8B-B14F-4D97-AF65-F5344CB8AC3E}">
        <p14:creationId xmlns:p14="http://schemas.microsoft.com/office/powerpoint/2010/main" val="3461977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A1F9A51-46D1-4138-BADC-84F43B86CB3A}"/>
              </a:ext>
            </a:extLst>
          </p:cNvPr>
          <p:cNvSpPr txBox="1"/>
          <p:nvPr/>
        </p:nvSpPr>
        <p:spPr>
          <a:xfrm>
            <a:off x="711200" y="292100"/>
            <a:ext cx="1141274" cy="461665"/>
          </a:xfrm>
          <a:prstGeom prst="rect">
            <a:avLst/>
          </a:prstGeom>
          <a:noFill/>
        </p:spPr>
        <p:txBody>
          <a:bodyPr wrap="none" rtlCol="0">
            <a:spAutoFit/>
          </a:bodyPr>
          <a:lstStyle/>
          <a:p>
            <a:r>
              <a:rPr lang="en-US" altLang="zh-TW" sz="2400" b="1" dirty="0"/>
              <a:t>Result</a:t>
            </a:r>
            <a:endParaRPr lang="zh-TW" altLang="en-US" sz="2400" b="1" dirty="0"/>
          </a:p>
        </p:txBody>
      </p:sp>
      <p:sp>
        <p:nvSpPr>
          <p:cNvPr id="3" name="文字方塊 2">
            <a:extLst>
              <a:ext uri="{FF2B5EF4-FFF2-40B4-BE49-F238E27FC236}">
                <a16:creationId xmlns:a16="http://schemas.microsoft.com/office/drawing/2014/main" id="{8A29BFDE-84B8-4BA2-9793-0DA458757B7F}"/>
              </a:ext>
            </a:extLst>
          </p:cNvPr>
          <p:cNvSpPr txBox="1"/>
          <p:nvPr/>
        </p:nvSpPr>
        <p:spPr>
          <a:xfrm>
            <a:off x="1948873" y="322877"/>
            <a:ext cx="3608680" cy="400110"/>
          </a:xfrm>
          <a:prstGeom prst="rect">
            <a:avLst/>
          </a:prstGeom>
          <a:noFill/>
        </p:spPr>
        <p:txBody>
          <a:bodyPr wrap="none" rtlCol="0">
            <a:spAutoFit/>
          </a:bodyPr>
          <a:lstStyle/>
          <a:p>
            <a:r>
              <a:rPr lang="zh-TW" altLang="en-US" sz="2000" b="1" dirty="0">
                <a:solidFill>
                  <a:schemeClr val="tx1">
                    <a:lumMod val="75000"/>
                    <a:lumOff val="25000"/>
                  </a:schemeClr>
                </a:solidFill>
              </a:rPr>
              <a:t>潛在危險</a:t>
            </a:r>
            <a:r>
              <a:rPr lang="en-US" altLang="zh-TW" sz="2000" b="1" dirty="0">
                <a:solidFill>
                  <a:schemeClr val="tx1">
                    <a:lumMod val="75000"/>
                    <a:lumOff val="25000"/>
                  </a:schemeClr>
                </a:solidFill>
              </a:rPr>
              <a:t>-</a:t>
            </a:r>
            <a:r>
              <a:rPr lang="zh-TW" altLang="en-US" sz="2000" b="1" dirty="0">
                <a:solidFill>
                  <a:schemeClr val="tx1">
                    <a:lumMod val="75000"/>
                    <a:lumOff val="25000"/>
                  </a:schemeClr>
                </a:solidFill>
              </a:rPr>
              <a:t>行人</a:t>
            </a:r>
            <a:r>
              <a:rPr lang="en-US" altLang="zh-TW" sz="2000" b="1" dirty="0">
                <a:solidFill>
                  <a:schemeClr val="tx1">
                    <a:lumMod val="75000"/>
                    <a:lumOff val="25000"/>
                  </a:schemeClr>
                </a:solidFill>
              </a:rPr>
              <a:t>&amp;</a:t>
            </a:r>
            <a:r>
              <a:rPr lang="zh-TW" altLang="en-US" sz="2000" b="1" dirty="0">
                <a:solidFill>
                  <a:schemeClr val="tx1">
                    <a:lumMod val="75000"/>
                    <a:lumOff val="25000"/>
                  </a:schemeClr>
                </a:solidFill>
              </a:rPr>
              <a:t>車輛整體分析</a:t>
            </a:r>
          </a:p>
        </p:txBody>
      </p:sp>
      <p:pic>
        <p:nvPicPr>
          <p:cNvPr id="4" name="圖片 3">
            <a:extLst>
              <a:ext uri="{FF2B5EF4-FFF2-40B4-BE49-F238E27FC236}">
                <a16:creationId xmlns:a16="http://schemas.microsoft.com/office/drawing/2014/main" id="{30D759F8-A73F-49F3-BDBE-C0B5C06FED2C}"/>
              </a:ext>
            </a:extLst>
          </p:cNvPr>
          <p:cNvPicPr>
            <a:picLocks noChangeAspect="1"/>
          </p:cNvPicPr>
          <p:nvPr/>
        </p:nvPicPr>
        <p:blipFill>
          <a:blip r:embed="rId2"/>
          <a:stretch>
            <a:fillRect/>
          </a:stretch>
        </p:blipFill>
        <p:spPr>
          <a:xfrm>
            <a:off x="6431441" y="2397659"/>
            <a:ext cx="5325295" cy="2988397"/>
          </a:xfrm>
          <a:prstGeom prst="rect">
            <a:avLst/>
          </a:prstGeom>
        </p:spPr>
      </p:pic>
      <p:sp>
        <p:nvSpPr>
          <p:cNvPr id="6" name="文字方塊 5">
            <a:extLst>
              <a:ext uri="{FF2B5EF4-FFF2-40B4-BE49-F238E27FC236}">
                <a16:creationId xmlns:a16="http://schemas.microsoft.com/office/drawing/2014/main" id="{771508A9-FDF7-42CA-BE04-1596650EDDD9}"/>
              </a:ext>
            </a:extLst>
          </p:cNvPr>
          <p:cNvSpPr txBox="1"/>
          <p:nvPr/>
        </p:nvSpPr>
        <p:spPr>
          <a:xfrm>
            <a:off x="471054" y="1094747"/>
            <a:ext cx="11092873" cy="961930"/>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zh-TW" altLang="en-US" sz="2000" dirty="0"/>
              <a:t>與</a:t>
            </a:r>
            <a:r>
              <a:rPr lang="en-US" altLang="zh-TW" sz="2000" dirty="0"/>
              <a:t>3</a:t>
            </a:r>
            <a:r>
              <a:rPr lang="zh-TW" altLang="en-US" sz="2000" dirty="0"/>
              <a:t>秒</a:t>
            </a:r>
            <a:r>
              <a:rPr lang="en-US" altLang="zh-TW" sz="2000" dirty="0"/>
              <a:t>(94%)</a:t>
            </a:r>
            <a:r>
              <a:rPr lang="zh-TW" altLang="en-US" sz="2000" dirty="0"/>
              <a:t>和</a:t>
            </a:r>
            <a:r>
              <a:rPr lang="en-US" altLang="zh-TW" sz="2000" dirty="0"/>
              <a:t>4</a:t>
            </a:r>
            <a:r>
              <a:rPr lang="zh-TW" altLang="en-US" sz="2000" dirty="0"/>
              <a:t>秒</a:t>
            </a:r>
            <a:r>
              <a:rPr lang="en-US" altLang="zh-TW" sz="2000" dirty="0"/>
              <a:t>(94%)</a:t>
            </a:r>
            <a:r>
              <a:rPr lang="zh-TW" altLang="en-US" sz="2000" dirty="0"/>
              <a:t>收到</a:t>
            </a:r>
            <a:r>
              <a:rPr lang="en-US" altLang="zh-TW" sz="2000" dirty="0"/>
              <a:t>HUD</a:t>
            </a:r>
            <a:r>
              <a:rPr lang="zh-TW" altLang="en-US" sz="2000" dirty="0"/>
              <a:t>警報相比，在危險發生前</a:t>
            </a:r>
            <a:r>
              <a:rPr lang="en-US" altLang="zh-TW" sz="2000" dirty="0"/>
              <a:t>2</a:t>
            </a:r>
            <a:r>
              <a:rPr lang="zh-TW" altLang="en-US" sz="2000" dirty="0"/>
              <a:t>秒收到</a:t>
            </a:r>
            <a:r>
              <a:rPr lang="en-US" altLang="zh-TW" sz="2000" dirty="0"/>
              <a:t>HUD</a:t>
            </a:r>
            <a:r>
              <a:rPr lang="zh-TW" altLang="en-US" sz="2000" dirty="0"/>
              <a:t>的駕駛員預期到危險的比例比較小</a:t>
            </a:r>
            <a:r>
              <a:rPr lang="en-US" altLang="zh-TW" sz="2000" dirty="0"/>
              <a:t>(91%)</a:t>
            </a:r>
            <a:r>
              <a:rPr lang="zh-TW" altLang="en-US" sz="2000" dirty="0"/>
              <a:t>。而對照組預期潛在的危險只有</a:t>
            </a:r>
            <a:r>
              <a:rPr lang="en-US" altLang="zh-TW" sz="2000" dirty="0"/>
              <a:t>73%</a:t>
            </a:r>
            <a:endParaRPr lang="zh-TW" altLang="en-US" sz="2000" dirty="0"/>
          </a:p>
        </p:txBody>
      </p:sp>
      <p:sp>
        <p:nvSpPr>
          <p:cNvPr id="7" name="文字方塊 6">
            <a:extLst>
              <a:ext uri="{FF2B5EF4-FFF2-40B4-BE49-F238E27FC236}">
                <a16:creationId xmlns:a16="http://schemas.microsoft.com/office/drawing/2014/main" id="{31812C35-DD43-48D7-A0B3-2AF34749B1B2}"/>
              </a:ext>
            </a:extLst>
          </p:cNvPr>
          <p:cNvSpPr txBox="1"/>
          <p:nvPr/>
        </p:nvSpPr>
        <p:spPr>
          <a:xfrm>
            <a:off x="439310" y="2655059"/>
            <a:ext cx="5806641" cy="1885260"/>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zh-TW" altLang="en-US" sz="2000" dirty="0"/>
              <a:t>利用</a:t>
            </a:r>
            <a:r>
              <a:rPr lang="en-US" altLang="zh-TW" sz="2000" dirty="0"/>
              <a:t>t</a:t>
            </a:r>
            <a:r>
              <a:rPr lang="zh-TW" altLang="en-US" sz="2000" dirty="0"/>
              <a:t>檢定比較</a:t>
            </a:r>
            <a:r>
              <a:rPr lang="en-US" altLang="zh-TW" sz="2000" dirty="0"/>
              <a:t>4</a:t>
            </a:r>
            <a:r>
              <a:rPr lang="zh-TW" altLang="en-US" sz="2000" dirty="0"/>
              <a:t>組預期潛在危險的百分比</a:t>
            </a:r>
            <a:endParaRPr lang="en-US" altLang="zh-TW" sz="2000" dirty="0"/>
          </a:p>
          <a:p>
            <a:pPr marL="342900" indent="17463" algn="just">
              <a:lnSpc>
                <a:spcPct val="150000"/>
              </a:lnSpc>
              <a:buFont typeface="Wingdings" panose="05000000000000000000" pitchFamily="2" charset="2"/>
              <a:buChar char="Ø"/>
            </a:pPr>
            <a:r>
              <a:rPr lang="en-US" altLang="zh-TW" sz="2000" dirty="0"/>
              <a:t>2</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3.044</a:t>
            </a:r>
            <a:r>
              <a:rPr lang="zh-TW" altLang="en-US" sz="2000" dirty="0"/>
              <a:t>，</a:t>
            </a:r>
            <a:r>
              <a:rPr lang="en-US" altLang="zh-TW" sz="2000" dirty="0"/>
              <a:t>p &lt; 0.002</a:t>
            </a:r>
          </a:p>
          <a:p>
            <a:pPr marL="342900" indent="17463" algn="just">
              <a:lnSpc>
                <a:spcPct val="150000"/>
              </a:lnSpc>
              <a:buFont typeface="Wingdings" panose="05000000000000000000" pitchFamily="2" charset="2"/>
              <a:buChar char="Ø"/>
            </a:pPr>
            <a:r>
              <a:rPr lang="en-US" altLang="zh-TW" sz="2000" dirty="0"/>
              <a:t>3</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3.568</a:t>
            </a:r>
            <a:r>
              <a:rPr lang="zh-TW" altLang="en-US" sz="2000" dirty="0"/>
              <a:t>，</a:t>
            </a:r>
            <a:r>
              <a:rPr lang="en-US" altLang="zh-TW" sz="2000" dirty="0"/>
              <a:t>p &lt; 0.0003</a:t>
            </a:r>
          </a:p>
          <a:p>
            <a:pPr marL="342900" indent="17463" algn="just">
              <a:lnSpc>
                <a:spcPct val="150000"/>
              </a:lnSpc>
              <a:buFont typeface="Wingdings" panose="05000000000000000000" pitchFamily="2" charset="2"/>
              <a:buChar char="Ø"/>
            </a:pPr>
            <a:r>
              <a:rPr lang="en-US" altLang="zh-TW" sz="2000" dirty="0"/>
              <a:t>4</a:t>
            </a:r>
            <a:r>
              <a:rPr lang="zh-TW" altLang="en-US" sz="2000" dirty="0"/>
              <a:t>秒</a:t>
            </a:r>
            <a:r>
              <a:rPr lang="en-US" altLang="zh-TW" sz="2000" dirty="0"/>
              <a:t>/</a:t>
            </a:r>
            <a:r>
              <a:rPr lang="zh-TW" altLang="en-US" sz="2000" dirty="0"/>
              <a:t>控制組 </a:t>
            </a:r>
            <a:r>
              <a:rPr lang="en-US" altLang="zh-TW" sz="2000" dirty="0"/>
              <a:t>:</a:t>
            </a:r>
            <a:r>
              <a:rPr lang="zh-TW" altLang="en-US" sz="2000" dirty="0"/>
              <a:t> </a:t>
            </a:r>
            <a:r>
              <a:rPr lang="en-US" altLang="zh-TW" sz="2000" dirty="0"/>
              <a:t>t = 3.759</a:t>
            </a:r>
            <a:r>
              <a:rPr lang="zh-TW" altLang="en-US" sz="2000" dirty="0"/>
              <a:t>，</a:t>
            </a:r>
            <a:r>
              <a:rPr lang="en-US" altLang="zh-TW" sz="2000" dirty="0"/>
              <a:t>p &lt; 0.0002</a:t>
            </a:r>
          </a:p>
        </p:txBody>
      </p:sp>
      <p:sp>
        <p:nvSpPr>
          <p:cNvPr id="8" name="文字方塊 7">
            <a:extLst>
              <a:ext uri="{FF2B5EF4-FFF2-40B4-BE49-F238E27FC236}">
                <a16:creationId xmlns:a16="http://schemas.microsoft.com/office/drawing/2014/main" id="{BE708A67-ACA8-496A-931F-712CAD6352D4}"/>
              </a:ext>
            </a:extLst>
          </p:cNvPr>
          <p:cNvSpPr txBox="1"/>
          <p:nvPr/>
        </p:nvSpPr>
        <p:spPr>
          <a:xfrm>
            <a:off x="614985" y="5138702"/>
            <a:ext cx="5782352" cy="874983"/>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zh-TW" altLang="en-US" b="1" dirty="0"/>
              <a:t>表明，警告組與控制組之間有顯著差異</a:t>
            </a:r>
            <a:endParaRPr lang="en-US" altLang="zh-TW" b="1" dirty="0"/>
          </a:p>
          <a:p>
            <a:pPr marL="285750" indent="-285750">
              <a:lnSpc>
                <a:spcPct val="150000"/>
              </a:lnSpc>
              <a:buFont typeface="Arial" panose="020B0604020202020204" pitchFamily="34" charset="0"/>
              <a:buChar char="•"/>
            </a:pPr>
            <a:r>
              <a:rPr lang="zh-TW" altLang="en-US" b="1" dirty="0"/>
              <a:t>警告組之間進行成對比較，結果表明顯沒有顯著差異</a:t>
            </a:r>
          </a:p>
        </p:txBody>
      </p:sp>
    </p:spTree>
    <p:extLst>
      <p:ext uri="{BB962C8B-B14F-4D97-AF65-F5344CB8AC3E}">
        <p14:creationId xmlns:p14="http://schemas.microsoft.com/office/powerpoint/2010/main" val="306910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A1F9A51-46D1-4138-BADC-84F43B86CB3A}"/>
              </a:ext>
            </a:extLst>
          </p:cNvPr>
          <p:cNvSpPr txBox="1"/>
          <p:nvPr/>
        </p:nvSpPr>
        <p:spPr>
          <a:xfrm>
            <a:off x="711200" y="292100"/>
            <a:ext cx="1141274" cy="461665"/>
          </a:xfrm>
          <a:prstGeom prst="rect">
            <a:avLst/>
          </a:prstGeom>
          <a:noFill/>
        </p:spPr>
        <p:txBody>
          <a:bodyPr wrap="none" rtlCol="0">
            <a:spAutoFit/>
          </a:bodyPr>
          <a:lstStyle/>
          <a:p>
            <a:r>
              <a:rPr lang="en-US" altLang="zh-TW" sz="2400" b="1" dirty="0"/>
              <a:t>Result</a:t>
            </a:r>
            <a:endParaRPr lang="zh-TW" altLang="en-US" sz="2400" b="1" dirty="0"/>
          </a:p>
        </p:txBody>
      </p:sp>
      <p:sp>
        <p:nvSpPr>
          <p:cNvPr id="3" name="文字方塊 2">
            <a:extLst>
              <a:ext uri="{FF2B5EF4-FFF2-40B4-BE49-F238E27FC236}">
                <a16:creationId xmlns:a16="http://schemas.microsoft.com/office/drawing/2014/main" id="{E5A0D086-DB56-4712-AFE3-A92700758C91}"/>
              </a:ext>
            </a:extLst>
          </p:cNvPr>
          <p:cNvSpPr txBox="1"/>
          <p:nvPr/>
        </p:nvSpPr>
        <p:spPr>
          <a:xfrm>
            <a:off x="1948873" y="322877"/>
            <a:ext cx="2763898" cy="400110"/>
          </a:xfrm>
          <a:prstGeom prst="rect">
            <a:avLst/>
          </a:prstGeom>
          <a:noFill/>
        </p:spPr>
        <p:txBody>
          <a:bodyPr wrap="none" rtlCol="0">
            <a:spAutoFit/>
          </a:bodyPr>
          <a:lstStyle/>
          <a:p>
            <a:r>
              <a:rPr lang="zh-TW" altLang="en-US" sz="2000" b="1" dirty="0">
                <a:solidFill>
                  <a:schemeClr val="tx1">
                    <a:lumMod val="75000"/>
                    <a:lumOff val="25000"/>
                  </a:schemeClr>
                </a:solidFill>
              </a:rPr>
              <a:t>速度曲線</a:t>
            </a:r>
            <a:r>
              <a:rPr lang="en-US" altLang="zh-TW" sz="2000" b="1" dirty="0">
                <a:solidFill>
                  <a:schemeClr val="tx1">
                    <a:lumMod val="75000"/>
                    <a:lumOff val="25000"/>
                  </a:schemeClr>
                </a:solidFill>
              </a:rPr>
              <a:t>-</a:t>
            </a:r>
            <a:r>
              <a:rPr lang="zh-TW" altLang="en-US" sz="2000" b="1" dirty="0">
                <a:solidFill>
                  <a:schemeClr val="tx1">
                    <a:lumMod val="75000"/>
                    <a:lumOff val="25000"/>
                  </a:schemeClr>
                </a:solidFill>
              </a:rPr>
              <a:t>場景</a:t>
            </a:r>
            <a:r>
              <a:rPr lang="en-US" altLang="zh-TW" sz="2000" b="1" dirty="0">
                <a:solidFill>
                  <a:schemeClr val="tx1">
                    <a:lumMod val="75000"/>
                    <a:lumOff val="25000"/>
                  </a:schemeClr>
                </a:solidFill>
              </a:rPr>
              <a:t>4</a:t>
            </a:r>
            <a:r>
              <a:rPr lang="zh-TW" altLang="en-US" sz="2000" b="1" dirty="0">
                <a:solidFill>
                  <a:schemeClr val="tx1">
                    <a:lumMod val="75000"/>
                    <a:lumOff val="25000"/>
                  </a:schemeClr>
                </a:solidFill>
              </a:rPr>
              <a:t>個結果</a:t>
            </a:r>
          </a:p>
        </p:txBody>
      </p:sp>
      <p:pic>
        <p:nvPicPr>
          <p:cNvPr id="4" name="圖片 3">
            <a:extLst>
              <a:ext uri="{FF2B5EF4-FFF2-40B4-BE49-F238E27FC236}">
                <a16:creationId xmlns:a16="http://schemas.microsoft.com/office/drawing/2014/main" id="{6CEDB60A-9E07-44AA-ACC8-E1003ACDC7EE}"/>
              </a:ext>
            </a:extLst>
          </p:cNvPr>
          <p:cNvPicPr>
            <a:picLocks noChangeAspect="1"/>
          </p:cNvPicPr>
          <p:nvPr/>
        </p:nvPicPr>
        <p:blipFill>
          <a:blip r:embed="rId2"/>
          <a:stretch>
            <a:fillRect/>
          </a:stretch>
        </p:blipFill>
        <p:spPr>
          <a:xfrm>
            <a:off x="6743848" y="2428437"/>
            <a:ext cx="5019675" cy="3362325"/>
          </a:xfrm>
          <a:prstGeom prst="rect">
            <a:avLst/>
          </a:prstGeom>
        </p:spPr>
      </p:pic>
      <p:sp>
        <p:nvSpPr>
          <p:cNvPr id="5" name="文字方塊 4">
            <a:extLst>
              <a:ext uri="{FF2B5EF4-FFF2-40B4-BE49-F238E27FC236}">
                <a16:creationId xmlns:a16="http://schemas.microsoft.com/office/drawing/2014/main" id="{CEA2885C-10A5-4AFF-8769-C6D074F2E924}"/>
              </a:ext>
            </a:extLst>
          </p:cNvPr>
          <p:cNvSpPr txBox="1"/>
          <p:nvPr/>
        </p:nvSpPr>
        <p:spPr>
          <a:xfrm>
            <a:off x="471054" y="1094747"/>
            <a:ext cx="11092873" cy="961930"/>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zh-TW" altLang="en-US" sz="2000" dirty="0"/>
              <a:t>計算區域 </a:t>
            </a:r>
            <a:r>
              <a:rPr lang="en-US" altLang="zh-TW" sz="2000" dirty="0"/>
              <a:t>:</a:t>
            </a:r>
            <a:r>
              <a:rPr lang="zh-TW" altLang="en-US" sz="2000" dirty="0"/>
              <a:t> 危險前</a:t>
            </a:r>
            <a:r>
              <a:rPr lang="en-US" altLang="zh-TW" sz="2000" dirty="0"/>
              <a:t>10</a:t>
            </a:r>
            <a:r>
              <a:rPr lang="zh-TW" altLang="en-US" sz="2000" dirty="0"/>
              <a:t>秒至危險後</a:t>
            </a:r>
            <a:r>
              <a:rPr lang="en-US" altLang="zh-TW" sz="2000" dirty="0"/>
              <a:t>5</a:t>
            </a:r>
            <a:r>
              <a:rPr lang="zh-TW" altLang="en-US" sz="2000" dirty="0"/>
              <a:t>秒，總共</a:t>
            </a:r>
            <a:r>
              <a:rPr lang="en-US" altLang="zh-TW" sz="2000" dirty="0"/>
              <a:t>15</a:t>
            </a:r>
            <a:r>
              <a:rPr lang="zh-TW" altLang="en-US" sz="2000" dirty="0"/>
              <a:t>秒</a:t>
            </a:r>
            <a:endParaRPr lang="en-US" altLang="zh-TW" sz="2000" dirty="0"/>
          </a:p>
          <a:p>
            <a:pPr marL="342900" indent="-342900" algn="just">
              <a:lnSpc>
                <a:spcPct val="150000"/>
              </a:lnSpc>
              <a:buFont typeface="Arial" panose="020B0604020202020204" pitchFamily="34" charset="0"/>
              <a:buChar char="•"/>
            </a:pPr>
            <a:r>
              <a:rPr lang="zh-TW" altLang="en-US" sz="2000" dirty="0"/>
              <a:t>警告組的速度有明顯下降，而控制組沒有太大的變化</a:t>
            </a:r>
          </a:p>
        </p:txBody>
      </p:sp>
      <p:sp>
        <p:nvSpPr>
          <p:cNvPr id="6" name="文字方塊 5">
            <a:extLst>
              <a:ext uri="{FF2B5EF4-FFF2-40B4-BE49-F238E27FC236}">
                <a16:creationId xmlns:a16="http://schemas.microsoft.com/office/drawing/2014/main" id="{275E9192-393B-4174-8278-3D36207C1F8C}"/>
              </a:ext>
            </a:extLst>
          </p:cNvPr>
          <p:cNvSpPr txBox="1"/>
          <p:nvPr/>
        </p:nvSpPr>
        <p:spPr>
          <a:xfrm>
            <a:off x="6527950" y="6052128"/>
            <a:ext cx="5451472" cy="369332"/>
          </a:xfrm>
          <a:prstGeom prst="rect">
            <a:avLst/>
          </a:prstGeom>
          <a:noFill/>
        </p:spPr>
        <p:txBody>
          <a:bodyPr wrap="square" rtlCol="0">
            <a:spAutoFit/>
          </a:bodyPr>
          <a:lstStyle/>
          <a:p>
            <a:pPr algn="ctr"/>
            <a:r>
              <a:rPr lang="en-US" altLang="zh-TW" dirty="0"/>
              <a:t>(b)</a:t>
            </a:r>
            <a:r>
              <a:rPr lang="zh-TW" altLang="en-US" dirty="0"/>
              <a:t>、</a:t>
            </a:r>
            <a:r>
              <a:rPr lang="en-US" altLang="zh-TW" dirty="0"/>
              <a:t>(c)</a:t>
            </a:r>
            <a:r>
              <a:rPr lang="zh-TW" altLang="en-US" dirty="0"/>
              <a:t>、</a:t>
            </a:r>
            <a:r>
              <a:rPr lang="en-US" altLang="zh-TW" dirty="0"/>
              <a:t>(d)</a:t>
            </a:r>
            <a:r>
              <a:rPr lang="zh-TW" altLang="en-US" dirty="0"/>
              <a:t>沒有與灰色區域重疊，表示有顯著差異</a:t>
            </a:r>
          </a:p>
        </p:txBody>
      </p:sp>
      <p:sp>
        <p:nvSpPr>
          <p:cNvPr id="7" name="文字方塊 6">
            <a:extLst>
              <a:ext uri="{FF2B5EF4-FFF2-40B4-BE49-F238E27FC236}">
                <a16:creationId xmlns:a16="http://schemas.microsoft.com/office/drawing/2014/main" id="{445504E7-788E-4113-840D-9C95E0F8B5F1}"/>
              </a:ext>
            </a:extLst>
          </p:cNvPr>
          <p:cNvSpPr txBox="1"/>
          <p:nvPr/>
        </p:nvSpPr>
        <p:spPr>
          <a:xfrm>
            <a:off x="439310" y="2655059"/>
            <a:ext cx="5970726" cy="1423595"/>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US" altLang="zh-TW" sz="2000" dirty="0"/>
              <a:t>(b)</a:t>
            </a:r>
            <a:r>
              <a:rPr lang="zh-TW" altLang="en-US" sz="2000" dirty="0"/>
              <a:t>在危險處時，</a:t>
            </a:r>
            <a:r>
              <a:rPr lang="en-US" altLang="zh-TW" sz="2000" dirty="0"/>
              <a:t>2</a:t>
            </a:r>
            <a:r>
              <a:rPr lang="zh-TW" altLang="en-US" sz="2000" dirty="0"/>
              <a:t>秒警報和控制組沒有顯著差異</a:t>
            </a:r>
            <a:endParaRPr lang="en-US" altLang="zh-TW" sz="2000" dirty="0"/>
          </a:p>
          <a:p>
            <a:pPr marL="342900" indent="-342900" algn="just">
              <a:lnSpc>
                <a:spcPct val="150000"/>
              </a:lnSpc>
              <a:buFont typeface="Arial" panose="020B0604020202020204" pitchFamily="34" charset="0"/>
              <a:buChar char="•"/>
            </a:pPr>
            <a:r>
              <a:rPr lang="en-US" altLang="zh-TW" sz="2000" dirty="0"/>
              <a:t>(c)</a:t>
            </a:r>
            <a:r>
              <a:rPr lang="zh-TW" altLang="en-US" sz="2000" dirty="0"/>
              <a:t>在危險處時，</a:t>
            </a:r>
            <a:r>
              <a:rPr lang="en-US" altLang="zh-TW" sz="2000" dirty="0"/>
              <a:t>3</a:t>
            </a:r>
            <a:r>
              <a:rPr lang="zh-TW" altLang="en-US" sz="2000" dirty="0"/>
              <a:t>秒警報的速度有顯著降低</a:t>
            </a:r>
            <a:endParaRPr lang="en-US" altLang="zh-TW" sz="2000" dirty="0"/>
          </a:p>
          <a:p>
            <a:pPr marL="342900" indent="-342900" algn="just">
              <a:lnSpc>
                <a:spcPct val="150000"/>
              </a:lnSpc>
              <a:buFont typeface="Arial" panose="020B0604020202020204" pitchFamily="34" charset="0"/>
              <a:buChar char="•"/>
            </a:pPr>
            <a:r>
              <a:rPr lang="en-US" altLang="zh-TW" sz="2000" dirty="0"/>
              <a:t>(d)</a:t>
            </a:r>
            <a:r>
              <a:rPr lang="zh-TW" altLang="en-US" sz="2000" dirty="0"/>
              <a:t>在危險處時，</a:t>
            </a:r>
            <a:r>
              <a:rPr lang="en-US" altLang="zh-TW" sz="2000" dirty="0"/>
              <a:t>4</a:t>
            </a:r>
            <a:r>
              <a:rPr lang="zh-TW" altLang="en-US" sz="2000" dirty="0"/>
              <a:t>秒警報的速度有顯著降低</a:t>
            </a:r>
            <a:endParaRPr lang="en-US" altLang="zh-TW" sz="2000" dirty="0"/>
          </a:p>
        </p:txBody>
      </p:sp>
      <p:sp>
        <p:nvSpPr>
          <p:cNvPr id="8" name="文字方塊 7">
            <a:extLst>
              <a:ext uri="{FF2B5EF4-FFF2-40B4-BE49-F238E27FC236}">
                <a16:creationId xmlns:a16="http://schemas.microsoft.com/office/drawing/2014/main" id="{E16BD03B-DDF8-4E89-A8E3-D87DF5DB5D72}"/>
              </a:ext>
            </a:extLst>
          </p:cNvPr>
          <p:cNvSpPr txBox="1"/>
          <p:nvPr/>
        </p:nvSpPr>
        <p:spPr>
          <a:xfrm>
            <a:off x="471054" y="4677036"/>
            <a:ext cx="5970726" cy="500265"/>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Ø"/>
            </a:pPr>
            <a:r>
              <a:rPr lang="en-US" altLang="zh-TW" sz="2000" b="1" dirty="0"/>
              <a:t>3</a:t>
            </a:r>
            <a:r>
              <a:rPr lang="zh-TW" altLang="en-US" sz="2000" b="1" dirty="0"/>
              <a:t>秒和</a:t>
            </a:r>
            <a:r>
              <a:rPr lang="en-US" altLang="zh-TW" sz="2000" b="1" dirty="0"/>
              <a:t>4</a:t>
            </a:r>
            <a:r>
              <a:rPr lang="zh-TW" altLang="en-US" sz="2000" b="1" dirty="0"/>
              <a:t>秒警告都能有減災效果，而</a:t>
            </a:r>
            <a:r>
              <a:rPr lang="en-US" altLang="zh-TW" sz="2000" b="1" dirty="0"/>
              <a:t>2</a:t>
            </a:r>
            <a:r>
              <a:rPr lang="zh-TW" altLang="en-US" sz="2000" b="1" dirty="0"/>
              <a:t>秒則無效</a:t>
            </a:r>
            <a:endParaRPr lang="en-US" altLang="zh-TW" sz="2000" b="1" dirty="0"/>
          </a:p>
        </p:txBody>
      </p:sp>
    </p:spTree>
    <p:extLst>
      <p:ext uri="{BB962C8B-B14F-4D97-AF65-F5344CB8AC3E}">
        <p14:creationId xmlns:p14="http://schemas.microsoft.com/office/powerpoint/2010/main" val="2086556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A1F9A51-46D1-4138-BADC-84F43B86CB3A}"/>
              </a:ext>
            </a:extLst>
          </p:cNvPr>
          <p:cNvSpPr txBox="1"/>
          <p:nvPr/>
        </p:nvSpPr>
        <p:spPr>
          <a:xfrm>
            <a:off x="711200" y="292100"/>
            <a:ext cx="1141274" cy="461665"/>
          </a:xfrm>
          <a:prstGeom prst="rect">
            <a:avLst/>
          </a:prstGeom>
          <a:noFill/>
        </p:spPr>
        <p:txBody>
          <a:bodyPr wrap="none" rtlCol="0">
            <a:spAutoFit/>
          </a:bodyPr>
          <a:lstStyle/>
          <a:p>
            <a:r>
              <a:rPr lang="en-US" altLang="zh-TW" sz="2400" b="1" dirty="0"/>
              <a:t>Result</a:t>
            </a:r>
            <a:endParaRPr lang="zh-TW" altLang="en-US" sz="2400" b="1" dirty="0"/>
          </a:p>
        </p:txBody>
      </p:sp>
      <p:sp>
        <p:nvSpPr>
          <p:cNvPr id="3" name="文字方塊 2">
            <a:extLst>
              <a:ext uri="{FF2B5EF4-FFF2-40B4-BE49-F238E27FC236}">
                <a16:creationId xmlns:a16="http://schemas.microsoft.com/office/drawing/2014/main" id="{563F4888-C406-4E10-AFAF-137D09599A0C}"/>
              </a:ext>
            </a:extLst>
          </p:cNvPr>
          <p:cNvSpPr txBox="1"/>
          <p:nvPr/>
        </p:nvSpPr>
        <p:spPr>
          <a:xfrm>
            <a:off x="1948873" y="322877"/>
            <a:ext cx="1935145" cy="400110"/>
          </a:xfrm>
          <a:prstGeom prst="rect">
            <a:avLst/>
          </a:prstGeom>
          <a:noFill/>
        </p:spPr>
        <p:txBody>
          <a:bodyPr wrap="none" rtlCol="0">
            <a:spAutoFit/>
          </a:bodyPr>
          <a:lstStyle/>
          <a:p>
            <a:r>
              <a:rPr lang="zh-TW" altLang="en-US" sz="2000" b="1" dirty="0">
                <a:solidFill>
                  <a:schemeClr val="tx1">
                    <a:lumMod val="75000"/>
                    <a:lumOff val="25000"/>
                  </a:schemeClr>
                </a:solidFill>
              </a:rPr>
              <a:t>掃視</a:t>
            </a:r>
            <a:r>
              <a:rPr lang="en-US" altLang="zh-TW" sz="2000" b="1" dirty="0">
                <a:solidFill>
                  <a:schemeClr val="tx1">
                    <a:lumMod val="75000"/>
                    <a:lumOff val="25000"/>
                  </a:schemeClr>
                </a:solidFill>
              </a:rPr>
              <a:t>HUD-</a:t>
            </a:r>
            <a:r>
              <a:rPr lang="zh-TW" altLang="en-US" sz="2000" b="1" dirty="0">
                <a:solidFill>
                  <a:schemeClr val="tx1">
                    <a:lumMod val="75000"/>
                    <a:lumOff val="25000"/>
                  </a:schemeClr>
                </a:solidFill>
              </a:rPr>
              <a:t>次數</a:t>
            </a:r>
          </a:p>
        </p:txBody>
      </p:sp>
      <p:pic>
        <p:nvPicPr>
          <p:cNvPr id="4" name="圖片 3">
            <a:extLst>
              <a:ext uri="{FF2B5EF4-FFF2-40B4-BE49-F238E27FC236}">
                <a16:creationId xmlns:a16="http://schemas.microsoft.com/office/drawing/2014/main" id="{304A8266-F2A1-4067-92BC-D112790CC338}"/>
              </a:ext>
            </a:extLst>
          </p:cNvPr>
          <p:cNvPicPr>
            <a:picLocks noChangeAspect="1"/>
          </p:cNvPicPr>
          <p:nvPr/>
        </p:nvPicPr>
        <p:blipFill>
          <a:blip r:embed="rId2"/>
          <a:stretch>
            <a:fillRect/>
          </a:stretch>
        </p:blipFill>
        <p:spPr>
          <a:xfrm>
            <a:off x="6851467" y="1048087"/>
            <a:ext cx="4677428" cy="1381318"/>
          </a:xfrm>
          <a:prstGeom prst="rect">
            <a:avLst/>
          </a:prstGeom>
        </p:spPr>
      </p:pic>
      <p:sp>
        <p:nvSpPr>
          <p:cNvPr id="5" name="文字方塊 4">
            <a:extLst>
              <a:ext uri="{FF2B5EF4-FFF2-40B4-BE49-F238E27FC236}">
                <a16:creationId xmlns:a16="http://schemas.microsoft.com/office/drawing/2014/main" id="{8EA78F81-8DEE-4E5F-BD4B-C7747D28240B}"/>
              </a:ext>
            </a:extLst>
          </p:cNvPr>
          <p:cNvSpPr txBox="1"/>
          <p:nvPr/>
        </p:nvSpPr>
        <p:spPr>
          <a:xfrm>
            <a:off x="487614" y="1037173"/>
            <a:ext cx="5604419" cy="1290481"/>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dirty="0"/>
              <a:t>組別 </a:t>
            </a:r>
            <a:r>
              <a:rPr lang="en-US" altLang="zh-TW" dirty="0"/>
              <a:t>:</a:t>
            </a:r>
            <a:r>
              <a:rPr lang="zh-TW" altLang="en-US" dirty="0"/>
              <a:t> </a:t>
            </a:r>
            <a:r>
              <a:rPr lang="en-US" altLang="zh-TW" dirty="0"/>
              <a:t>F(2, 29) = 9.24, p &lt;0.001</a:t>
            </a:r>
          </a:p>
          <a:p>
            <a:pPr marL="285750" indent="-285750">
              <a:lnSpc>
                <a:spcPct val="150000"/>
              </a:lnSpc>
              <a:buFont typeface="Wingdings" panose="05000000000000000000" pitchFamily="2" charset="2"/>
              <a:buChar char="Ø"/>
            </a:pPr>
            <a:r>
              <a:rPr lang="zh-TW" altLang="en-US" dirty="0"/>
              <a:t>場景 </a:t>
            </a:r>
            <a:r>
              <a:rPr lang="en-US" altLang="zh-TW" dirty="0"/>
              <a:t>:</a:t>
            </a:r>
            <a:r>
              <a:rPr lang="zh-TW" altLang="en-US" dirty="0"/>
              <a:t> </a:t>
            </a:r>
            <a:r>
              <a:rPr lang="en-US" altLang="zh-TW" dirty="0"/>
              <a:t>F(7, 189) = 11.54, p &lt; .001</a:t>
            </a:r>
          </a:p>
          <a:p>
            <a:pPr marL="285750" indent="-285750">
              <a:lnSpc>
                <a:spcPct val="150000"/>
              </a:lnSpc>
              <a:buFont typeface="Wingdings" panose="05000000000000000000" pitchFamily="2" charset="2"/>
              <a:buChar char="Ø"/>
            </a:pPr>
            <a:r>
              <a:rPr lang="zh-TW" altLang="en-US" dirty="0"/>
              <a:t>交互作用 </a:t>
            </a:r>
            <a:r>
              <a:rPr lang="en-US" altLang="zh-TW" dirty="0"/>
              <a:t>:</a:t>
            </a:r>
            <a:r>
              <a:rPr lang="zh-TW" altLang="en-US" dirty="0"/>
              <a:t> </a:t>
            </a:r>
            <a:r>
              <a:rPr lang="en-US" altLang="zh-TW" dirty="0"/>
              <a:t>F (14, 189) = 0.260, p &gt; 0.05</a:t>
            </a:r>
            <a:r>
              <a:rPr lang="zh-TW" altLang="en-US" dirty="0"/>
              <a:t>，不顯著</a:t>
            </a:r>
          </a:p>
        </p:txBody>
      </p:sp>
      <p:sp>
        <p:nvSpPr>
          <p:cNvPr id="6" name="文字方塊 5">
            <a:extLst>
              <a:ext uri="{FF2B5EF4-FFF2-40B4-BE49-F238E27FC236}">
                <a16:creationId xmlns:a16="http://schemas.microsoft.com/office/drawing/2014/main" id="{8A224C32-0EDF-413B-9E06-90D54A3FBD25}"/>
              </a:ext>
            </a:extLst>
          </p:cNvPr>
          <p:cNvSpPr txBox="1"/>
          <p:nvPr/>
        </p:nvSpPr>
        <p:spPr>
          <a:xfrm>
            <a:off x="487614" y="2383314"/>
            <a:ext cx="9248045" cy="1290481"/>
          </a:xfrm>
          <a:prstGeom prst="rect">
            <a:avLst/>
          </a:prstGeom>
          <a:noFill/>
        </p:spPr>
        <p:txBody>
          <a:bodyPr wrap="none" rtlCol="0">
            <a:spAutoFit/>
          </a:bodyPr>
          <a:lstStyle/>
          <a:p>
            <a:pPr>
              <a:lnSpc>
                <a:spcPct val="150000"/>
              </a:lnSpc>
            </a:pPr>
            <a:r>
              <a:rPr lang="zh-TW" altLang="en-US" dirty="0"/>
              <a:t>事後檢定表明 </a:t>
            </a:r>
            <a:r>
              <a:rPr lang="en-US" altLang="zh-TW" dirty="0"/>
              <a:t>:</a:t>
            </a:r>
          </a:p>
          <a:p>
            <a:pPr marL="285750" indent="-285750">
              <a:lnSpc>
                <a:spcPct val="150000"/>
              </a:lnSpc>
              <a:buFont typeface="Arial" panose="020B0604020202020204" pitchFamily="34" charset="0"/>
              <a:buChar char="•"/>
            </a:pPr>
            <a:r>
              <a:rPr lang="zh-TW" altLang="en-US" dirty="0"/>
              <a:t>與</a:t>
            </a:r>
            <a:r>
              <a:rPr lang="en-US" altLang="zh-TW" dirty="0"/>
              <a:t>3</a:t>
            </a:r>
            <a:r>
              <a:rPr lang="zh-TW" altLang="en-US" dirty="0"/>
              <a:t>秒</a:t>
            </a:r>
            <a:r>
              <a:rPr lang="en-US" altLang="zh-TW" dirty="0"/>
              <a:t>(z = 4.069</a:t>
            </a:r>
            <a:r>
              <a:rPr lang="zh-TW" altLang="en-US" dirty="0"/>
              <a:t>，</a:t>
            </a:r>
            <a:r>
              <a:rPr lang="en-US" altLang="zh-TW" dirty="0"/>
              <a:t>p &lt; 0.001)</a:t>
            </a:r>
            <a:r>
              <a:rPr lang="zh-TW" altLang="en-US" dirty="0"/>
              <a:t>和</a:t>
            </a:r>
            <a:r>
              <a:rPr lang="en-US" altLang="zh-TW" dirty="0"/>
              <a:t>4</a:t>
            </a:r>
            <a:r>
              <a:rPr lang="zh-TW" altLang="en-US" dirty="0"/>
              <a:t>秒</a:t>
            </a:r>
            <a:r>
              <a:rPr lang="en-US" altLang="zh-TW" dirty="0"/>
              <a:t>(z = 4.086</a:t>
            </a:r>
            <a:r>
              <a:rPr lang="zh-TW" altLang="en-US" dirty="0"/>
              <a:t>，</a:t>
            </a:r>
            <a:r>
              <a:rPr lang="en-US" altLang="zh-TW" dirty="0"/>
              <a:t>p &lt; 0.001)</a:t>
            </a:r>
            <a:r>
              <a:rPr lang="zh-TW" altLang="en-US" dirty="0"/>
              <a:t>，</a:t>
            </a:r>
            <a:r>
              <a:rPr lang="en-US" altLang="zh-TW" dirty="0"/>
              <a:t>2</a:t>
            </a:r>
            <a:r>
              <a:rPr lang="zh-TW" altLang="en-US" dirty="0"/>
              <a:t>秒的掃視次數明顯較少</a:t>
            </a:r>
            <a:endParaRPr lang="en-US" altLang="zh-TW" dirty="0"/>
          </a:p>
          <a:p>
            <a:pPr marL="285750" indent="-285750">
              <a:lnSpc>
                <a:spcPct val="150000"/>
              </a:lnSpc>
              <a:buFont typeface="Arial" panose="020B0604020202020204" pitchFamily="34" charset="0"/>
              <a:buChar char="•"/>
            </a:pPr>
            <a:r>
              <a:rPr lang="en-US" altLang="zh-TW" dirty="0"/>
              <a:t>3</a:t>
            </a:r>
            <a:r>
              <a:rPr lang="zh-TW" altLang="en-US" dirty="0"/>
              <a:t>秒和</a:t>
            </a:r>
            <a:r>
              <a:rPr lang="en-US" altLang="zh-TW" dirty="0"/>
              <a:t>4</a:t>
            </a:r>
            <a:r>
              <a:rPr lang="zh-TW" altLang="en-US" dirty="0"/>
              <a:t>秒的掃視次數沒有顯著差異 </a:t>
            </a:r>
            <a:r>
              <a:rPr lang="en-US" altLang="zh-TW" dirty="0"/>
              <a:t>(z = 0.034</a:t>
            </a:r>
            <a:r>
              <a:rPr lang="zh-TW" altLang="en-US" dirty="0"/>
              <a:t>，</a:t>
            </a:r>
            <a:r>
              <a:rPr lang="en-US" altLang="zh-TW" dirty="0"/>
              <a:t>p &gt; 0.05)</a:t>
            </a:r>
            <a:endParaRPr lang="zh-TW" altLang="en-US" dirty="0"/>
          </a:p>
        </p:txBody>
      </p:sp>
      <p:pic>
        <p:nvPicPr>
          <p:cNvPr id="7" name="圖片 6">
            <a:extLst>
              <a:ext uri="{FF2B5EF4-FFF2-40B4-BE49-F238E27FC236}">
                <a16:creationId xmlns:a16="http://schemas.microsoft.com/office/drawing/2014/main" id="{A213671F-A38E-4EAA-A3D1-AD9271310E1A}"/>
              </a:ext>
            </a:extLst>
          </p:cNvPr>
          <p:cNvPicPr>
            <a:picLocks noChangeAspect="1"/>
          </p:cNvPicPr>
          <p:nvPr/>
        </p:nvPicPr>
        <p:blipFill>
          <a:blip r:embed="rId3"/>
          <a:stretch>
            <a:fillRect/>
          </a:stretch>
        </p:blipFill>
        <p:spPr>
          <a:xfrm>
            <a:off x="6675976" y="4147128"/>
            <a:ext cx="5017720" cy="2330746"/>
          </a:xfrm>
          <a:prstGeom prst="rect">
            <a:avLst/>
          </a:prstGeom>
        </p:spPr>
      </p:pic>
      <p:cxnSp>
        <p:nvCxnSpPr>
          <p:cNvPr id="9" name="直線接點 8">
            <a:extLst>
              <a:ext uri="{FF2B5EF4-FFF2-40B4-BE49-F238E27FC236}">
                <a16:creationId xmlns:a16="http://schemas.microsoft.com/office/drawing/2014/main" id="{F31770EA-0882-47A5-AD28-EFE88B0EB5D5}"/>
              </a:ext>
            </a:extLst>
          </p:cNvPr>
          <p:cNvCxnSpPr/>
          <p:nvPr/>
        </p:nvCxnSpPr>
        <p:spPr>
          <a:xfrm>
            <a:off x="487614" y="3803104"/>
            <a:ext cx="11206082"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 name="文字方塊 9">
            <a:extLst>
              <a:ext uri="{FF2B5EF4-FFF2-40B4-BE49-F238E27FC236}">
                <a16:creationId xmlns:a16="http://schemas.microsoft.com/office/drawing/2014/main" id="{7BDBEA40-C7C7-44A2-81E2-A444FDCAD261}"/>
              </a:ext>
            </a:extLst>
          </p:cNvPr>
          <p:cNvSpPr txBox="1"/>
          <p:nvPr/>
        </p:nvSpPr>
        <p:spPr>
          <a:xfrm>
            <a:off x="498304" y="4147128"/>
            <a:ext cx="5976387" cy="1290481"/>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dirty="0"/>
              <a:t>在場景</a:t>
            </a:r>
            <a:r>
              <a:rPr lang="en-US" altLang="zh-TW" dirty="0"/>
              <a:t>1-6</a:t>
            </a:r>
            <a:r>
              <a:rPr lang="zh-TW" altLang="en-US" dirty="0"/>
              <a:t>，駕駛員最頻繁查看</a:t>
            </a:r>
            <a:r>
              <a:rPr lang="en-US" altLang="zh-TW" dirty="0"/>
              <a:t>HUD</a:t>
            </a:r>
            <a:r>
              <a:rPr lang="zh-TW" altLang="en-US" dirty="0"/>
              <a:t>，除了</a:t>
            </a:r>
            <a:r>
              <a:rPr lang="en-US" altLang="zh-TW" dirty="0"/>
              <a:t>2</a:t>
            </a:r>
            <a:r>
              <a:rPr lang="zh-TW" altLang="en-US" dirty="0"/>
              <a:t>、</a:t>
            </a:r>
            <a:r>
              <a:rPr lang="en-US" altLang="zh-TW" dirty="0"/>
              <a:t>3</a:t>
            </a:r>
            <a:r>
              <a:rPr lang="zh-TW" altLang="en-US" dirty="0"/>
              <a:t>場景，因為</a:t>
            </a:r>
            <a:r>
              <a:rPr lang="en-US" altLang="zh-TW" dirty="0"/>
              <a:t>2</a:t>
            </a:r>
            <a:r>
              <a:rPr lang="zh-TW" altLang="en-US" dirty="0"/>
              <a:t>、</a:t>
            </a:r>
            <a:r>
              <a:rPr lang="en-US" altLang="zh-TW" dirty="0"/>
              <a:t>3</a:t>
            </a:r>
            <a:r>
              <a:rPr lang="zh-TW" altLang="en-US" dirty="0"/>
              <a:t>的場景為高速公路，所以駕駛員無須停止，所以駕駛員能識別潛在危險的時間相對較短。</a:t>
            </a:r>
          </a:p>
        </p:txBody>
      </p:sp>
      <p:sp>
        <p:nvSpPr>
          <p:cNvPr id="11" name="矩形 10">
            <a:extLst>
              <a:ext uri="{FF2B5EF4-FFF2-40B4-BE49-F238E27FC236}">
                <a16:creationId xmlns:a16="http://schemas.microsoft.com/office/drawing/2014/main" id="{956B037B-8867-434F-A7FD-C96B67A1B31C}"/>
              </a:ext>
            </a:extLst>
          </p:cNvPr>
          <p:cNvSpPr/>
          <p:nvPr/>
        </p:nvSpPr>
        <p:spPr>
          <a:xfrm>
            <a:off x="7453745" y="1258500"/>
            <a:ext cx="618838" cy="112481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矩形 11">
            <a:extLst>
              <a:ext uri="{FF2B5EF4-FFF2-40B4-BE49-F238E27FC236}">
                <a16:creationId xmlns:a16="http://schemas.microsoft.com/office/drawing/2014/main" id="{494BF803-49DE-49F4-8048-1D3F36DF4470}"/>
              </a:ext>
            </a:extLst>
          </p:cNvPr>
          <p:cNvSpPr/>
          <p:nvPr/>
        </p:nvSpPr>
        <p:spPr>
          <a:xfrm>
            <a:off x="7532254" y="4446615"/>
            <a:ext cx="618838" cy="15108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115446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A1F9A51-46D1-4138-BADC-84F43B86CB3A}"/>
              </a:ext>
            </a:extLst>
          </p:cNvPr>
          <p:cNvSpPr txBox="1"/>
          <p:nvPr/>
        </p:nvSpPr>
        <p:spPr>
          <a:xfrm>
            <a:off x="711200" y="292100"/>
            <a:ext cx="1141274" cy="461665"/>
          </a:xfrm>
          <a:prstGeom prst="rect">
            <a:avLst/>
          </a:prstGeom>
          <a:noFill/>
        </p:spPr>
        <p:txBody>
          <a:bodyPr wrap="none" rtlCol="0">
            <a:spAutoFit/>
          </a:bodyPr>
          <a:lstStyle/>
          <a:p>
            <a:r>
              <a:rPr lang="en-US" altLang="zh-TW" sz="2400" b="1" dirty="0"/>
              <a:t>Result</a:t>
            </a:r>
            <a:endParaRPr lang="zh-TW" altLang="en-US" sz="2400" b="1" dirty="0"/>
          </a:p>
        </p:txBody>
      </p:sp>
      <p:sp>
        <p:nvSpPr>
          <p:cNvPr id="3" name="文字方塊 2">
            <a:extLst>
              <a:ext uri="{FF2B5EF4-FFF2-40B4-BE49-F238E27FC236}">
                <a16:creationId xmlns:a16="http://schemas.microsoft.com/office/drawing/2014/main" id="{0C042C9B-47C1-483A-BA39-614E149D78E7}"/>
              </a:ext>
            </a:extLst>
          </p:cNvPr>
          <p:cNvSpPr txBox="1"/>
          <p:nvPr/>
        </p:nvSpPr>
        <p:spPr>
          <a:xfrm>
            <a:off x="1948873" y="322877"/>
            <a:ext cx="2448106" cy="400110"/>
          </a:xfrm>
          <a:prstGeom prst="rect">
            <a:avLst/>
          </a:prstGeom>
          <a:noFill/>
        </p:spPr>
        <p:txBody>
          <a:bodyPr wrap="none" rtlCol="0">
            <a:spAutoFit/>
          </a:bodyPr>
          <a:lstStyle/>
          <a:p>
            <a:r>
              <a:rPr lang="zh-TW" altLang="en-US" sz="2000" b="1" dirty="0">
                <a:solidFill>
                  <a:schemeClr val="tx1">
                    <a:lumMod val="75000"/>
                    <a:lumOff val="25000"/>
                  </a:schemeClr>
                </a:solidFill>
              </a:rPr>
              <a:t>掃視</a:t>
            </a:r>
            <a:r>
              <a:rPr lang="en-US" altLang="zh-TW" sz="2000" b="1" dirty="0">
                <a:solidFill>
                  <a:schemeClr val="tx1">
                    <a:lumMod val="75000"/>
                    <a:lumOff val="25000"/>
                  </a:schemeClr>
                </a:solidFill>
              </a:rPr>
              <a:t>HUD-</a:t>
            </a:r>
            <a:r>
              <a:rPr lang="zh-TW" altLang="en-US" sz="2000" b="1" dirty="0">
                <a:solidFill>
                  <a:schemeClr val="tx1">
                    <a:lumMod val="75000"/>
                    <a:lumOff val="25000"/>
                  </a:schemeClr>
                </a:solidFill>
              </a:rPr>
              <a:t>持續時間</a:t>
            </a:r>
          </a:p>
        </p:txBody>
      </p:sp>
      <p:pic>
        <p:nvPicPr>
          <p:cNvPr id="5" name="圖片 4">
            <a:extLst>
              <a:ext uri="{FF2B5EF4-FFF2-40B4-BE49-F238E27FC236}">
                <a16:creationId xmlns:a16="http://schemas.microsoft.com/office/drawing/2014/main" id="{2907418C-5111-4D87-8715-24C9F9FD212F}"/>
              </a:ext>
            </a:extLst>
          </p:cNvPr>
          <p:cNvPicPr>
            <a:picLocks noChangeAspect="1"/>
          </p:cNvPicPr>
          <p:nvPr/>
        </p:nvPicPr>
        <p:blipFill>
          <a:blip r:embed="rId2"/>
          <a:stretch>
            <a:fillRect/>
          </a:stretch>
        </p:blipFill>
        <p:spPr>
          <a:xfrm>
            <a:off x="6851467" y="1048087"/>
            <a:ext cx="4677428" cy="1381318"/>
          </a:xfrm>
          <a:prstGeom prst="rect">
            <a:avLst/>
          </a:prstGeom>
        </p:spPr>
      </p:pic>
      <p:sp>
        <p:nvSpPr>
          <p:cNvPr id="6" name="文字方塊 5">
            <a:extLst>
              <a:ext uri="{FF2B5EF4-FFF2-40B4-BE49-F238E27FC236}">
                <a16:creationId xmlns:a16="http://schemas.microsoft.com/office/drawing/2014/main" id="{CEC09396-B449-4D85-B004-1AD27342C13C}"/>
              </a:ext>
            </a:extLst>
          </p:cNvPr>
          <p:cNvSpPr txBox="1"/>
          <p:nvPr/>
        </p:nvSpPr>
        <p:spPr>
          <a:xfrm>
            <a:off x="487614" y="1037173"/>
            <a:ext cx="5604419" cy="1290481"/>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dirty="0"/>
              <a:t>組別 </a:t>
            </a:r>
            <a:r>
              <a:rPr lang="en-US" altLang="zh-TW" dirty="0"/>
              <a:t>:</a:t>
            </a:r>
            <a:r>
              <a:rPr lang="zh-TW" altLang="en-US" dirty="0"/>
              <a:t> </a:t>
            </a:r>
            <a:r>
              <a:rPr lang="en-US" altLang="zh-TW" dirty="0"/>
              <a:t>F(2, 29) = 0.41, p = 0.67</a:t>
            </a:r>
            <a:r>
              <a:rPr lang="zh-TW" altLang="en-US" dirty="0"/>
              <a:t> ，不顯著</a:t>
            </a:r>
            <a:endParaRPr lang="en-US" altLang="zh-TW" dirty="0"/>
          </a:p>
          <a:p>
            <a:pPr marL="285750" indent="-285750">
              <a:lnSpc>
                <a:spcPct val="150000"/>
              </a:lnSpc>
              <a:buFont typeface="Wingdings" panose="05000000000000000000" pitchFamily="2" charset="2"/>
              <a:buChar char="Ø"/>
            </a:pPr>
            <a:r>
              <a:rPr lang="zh-TW" altLang="en-US" dirty="0"/>
              <a:t>場景 </a:t>
            </a:r>
            <a:r>
              <a:rPr lang="en-US" altLang="zh-TW" dirty="0"/>
              <a:t>:</a:t>
            </a:r>
            <a:r>
              <a:rPr lang="zh-TW" altLang="en-US" dirty="0"/>
              <a:t> </a:t>
            </a:r>
            <a:r>
              <a:rPr lang="en-US" altLang="zh-TW" dirty="0"/>
              <a:t>F(7, 189) = 0.60, p = 0.76</a:t>
            </a:r>
            <a:r>
              <a:rPr lang="zh-TW" altLang="en-US" dirty="0"/>
              <a:t> ，不顯著</a:t>
            </a:r>
            <a:endParaRPr lang="en-US" altLang="zh-TW" dirty="0"/>
          </a:p>
          <a:p>
            <a:pPr marL="285750" indent="-285750">
              <a:lnSpc>
                <a:spcPct val="150000"/>
              </a:lnSpc>
              <a:buFont typeface="Wingdings" panose="05000000000000000000" pitchFamily="2" charset="2"/>
              <a:buChar char="Ø"/>
            </a:pPr>
            <a:r>
              <a:rPr lang="zh-TW" altLang="en-US" dirty="0"/>
              <a:t>交互作用 </a:t>
            </a:r>
            <a:r>
              <a:rPr lang="en-US" altLang="zh-TW" dirty="0"/>
              <a:t>:</a:t>
            </a:r>
            <a:r>
              <a:rPr lang="zh-TW" altLang="en-US" dirty="0"/>
              <a:t> </a:t>
            </a:r>
            <a:r>
              <a:rPr lang="en-US" altLang="zh-TW" dirty="0"/>
              <a:t>F (14, 189) = 1.07, p = 0.39</a:t>
            </a:r>
            <a:r>
              <a:rPr lang="zh-TW" altLang="en-US" dirty="0"/>
              <a:t>，不顯著</a:t>
            </a:r>
          </a:p>
        </p:txBody>
      </p:sp>
      <p:sp>
        <p:nvSpPr>
          <p:cNvPr id="7" name="文字方塊 6">
            <a:extLst>
              <a:ext uri="{FF2B5EF4-FFF2-40B4-BE49-F238E27FC236}">
                <a16:creationId xmlns:a16="http://schemas.microsoft.com/office/drawing/2014/main" id="{3DEA12A2-6946-48EC-B63F-C8D651544BA2}"/>
              </a:ext>
            </a:extLst>
          </p:cNvPr>
          <p:cNvSpPr txBox="1"/>
          <p:nvPr/>
        </p:nvSpPr>
        <p:spPr>
          <a:xfrm>
            <a:off x="487614" y="2885279"/>
            <a:ext cx="5089855" cy="459485"/>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zh-TW" altLang="en-US" dirty="0"/>
              <a:t>表明警告的時間或駕駛環境不會影響掃視時間</a:t>
            </a:r>
          </a:p>
        </p:txBody>
      </p:sp>
      <p:cxnSp>
        <p:nvCxnSpPr>
          <p:cNvPr id="9" name="直線接點 8">
            <a:extLst>
              <a:ext uri="{FF2B5EF4-FFF2-40B4-BE49-F238E27FC236}">
                <a16:creationId xmlns:a16="http://schemas.microsoft.com/office/drawing/2014/main" id="{A2E2950A-020D-414C-8026-9410B2B3971E}"/>
              </a:ext>
            </a:extLst>
          </p:cNvPr>
          <p:cNvCxnSpPr/>
          <p:nvPr/>
        </p:nvCxnSpPr>
        <p:spPr>
          <a:xfrm>
            <a:off x="395251" y="3461358"/>
            <a:ext cx="11206082"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矩形 11">
            <a:extLst>
              <a:ext uri="{FF2B5EF4-FFF2-40B4-BE49-F238E27FC236}">
                <a16:creationId xmlns:a16="http://schemas.microsoft.com/office/drawing/2014/main" id="{4436E676-C20D-45BA-9116-BAC4DC4AD377}"/>
              </a:ext>
            </a:extLst>
          </p:cNvPr>
          <p:cNvSpPr/>
          <p:nvPr/>
        </p:nvSpPr>
        <p:spPr>
          <a:xfrm>
            <a:off x="8155709" y="1240028"/>
            <a:ext cx="618838" cy="112481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4" name="圖片 13">
            <a:extLst>
              <a:ext uri="{FF2B5EF4-FFF2-40B4-BE49-F238E27FC236}">
                <a16:creationId xmlns:a16="http://schemas.microsoft.com/office/drawing/2014/main" id="{F5458C16-274E-4C37-B664-D22C8D434106}"/>
              </a:ext>
            </a:extLst>
          </p:cNvPr>
          <p:cNvPicPr>
            <a:picLocks noChangeAspect="1"/>
          </p:cNvPicPr>
          <p:nvPr/>
        </p:nvPicPr>
        <p:blipFill>
          <a:blip r:embed="rId3"/>
          <a:stretch>
            <a:fillRect/>
          </a:stretch>
        </p:blipFill>
        <p:spPr>
          <a:xfrm>
            <a:off x="6583613" y="3730571"/>
            <a:ext cx="5017720" cy="2330746"/>
          </a:xfrm>
          <a:prstGeom prst="rect">
            <a:avLst/>
          </a:prstGeom>
        </p:spPr>
      </p:pic>
      <p:sp>
        <p:nvSpPr>
          <p:cNvPr id="15" name="矩形 14">
            <a:extLst>
              <a:ext uri="{FF2B5EF4-FFF2-40B4-BE49-F238E27FC236}">
                <a16:creationId xmlns:a16="http://schemas.microsoft.com/office/drawing/2014/main" id="{79ABB8D5-9C75-4780-BA3C-47F17A6BA376}"/>
              </a:ext>
            </a:extLst>
          </p:cNvPr>
          <p:cNvSpPr/>
          <p:nvPr/>
        </p:nvSpPr>
        <p:spPr>
          <a:xfrm>
            <a:off x="8151091" y="3960313"/>
            <a:ext cx="618838" cy="201469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文字方塊 15">
            <a:extLst>
              <a:ext uri="{FF2B5EF4-FFF2-40B4-BE49-F238E27FC236}">
                <a16:creationId xmlns:a16="http://schemas.microsoft.com/office/drawing/2014/main" id="{92ED6CCC-A018-4616-B16F-73B934180EB7}"/>
              </a:ext>
            </a:extLst>
          </p:cNvPr>
          <p:cNvSpPr txBox="1"/>
          <p:nvPr/>
        </p:nvSpPr>
        <p:spPr>
          <a:xfrm>
            <a:off x="487614" y="3933372"/>
            <a:ext cx="5469767" cy="1290481"/>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zh-TW" altLang="en-US" dirty="0"/>
              <a:t>組別 </a:t>
            </a:r>
            <a:r>
              <a:rPr lang="en-US" altLang="zh-TW" dirty="0"/>
              <a:t>:</a:t>
            </a:r>
            <a:r>
              <a:rPr lang="zh-TW" altLang="en-US" dirty="0"/>
              <a:t> </a:t>
            </a:r>
            <a:r>
              <a:rPr lang="en-US" altLang="zh-TW" dirty="0"/>
              <a:t>F(2, 29) =  6.34, p = 0.005</a:t>
            </a:r>
          </a:p>
          <a:p>
            <a:pPr marL="285750" indent="-285750">
              <a:lnSpc>
                <a:spcPct val="150000"/>
              </a:lnSpc>
              <a:buFont typeface="Wingdings" panose="05000000000000000000" pitchFamily="2" charset="2"/>
              <a:buChar char="Ø"/>
            </a:pPr>
            <a:r>
              <a:rPr lang="zh-TW" altLang="en-US" dirty="0"/>
              <a:t>場景 </a:t>
            </a:r>
            <a:r>
              <a:rPr lang="en-US" altLang="zh-TW" dirty="0"/>
              <a:t>:</a:t>
            </a:r>
            <a:r>
              <a:rPr lang="zh-TW" altLang="en-US" dirty="0"/>
              <a:t> </a:t>
            </a:r>
            <a:r>
              <a:rPr lang="en-US" altLang="zh-TW" dirty="0"/>
              <a:t>F(7, 190) = 10.03, p &lt; 0.0001</a:t>
            </a:r>
          </a:p>
          <a:p>
            <a:pPr marL="285750" indent="-285750">
              <a:lnSpc>
                <a:spcPct val="150000"/>
              </a:lnSpc>
              <a:buFont typeface="Wingdings" panose="05000000000000000000" pitchFamily="2" charset="2"/>
              <a:buChar char="Ø"/>
            </a:pPr>
            <a:r>
              <a:rPr lang="zh-TW" altLang="en-US" dirty="0"/>
              <a:t>交互作用 </a:t>
            </a:r>
            <a:r>
              <a:rPr lang="en-US" altLang="zh-TW" dirty="0"/>
              <a:t>:</a:t>
            </a:r>
            <a:r>
              <a:rPr lang="zh-TW" altLang="en-US" dirty="0"/>
              <a:t> </a:t>
            </a:r>
            <a:r>
              <a:rPr lang="en-US" altLang="zh-TW" dirty="0"/>
              <a:t>F (14, 190) = 1.24, p = 0.25</a:t>
            </a:r>
            <a:r>
              <a:rPr lang="zh-TW" altLang="en-US" dirty="0"/>
              <a:t>，不顯著</a:t>
            </a:r>
          </a:p>
        </p:txBody>
      </p:sp>
    </p:spTree>
    <p:extLst>
      <p:ext uri="{BB962C8B-B14F-4D97-AF65-F5344CB8AC3E}">
        <p14:creationId xmlns:p14="http://schemas.microsoft.com/office/powerpoint/2010/main" val="104212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A1F9A51-46D1-4138-BADC-84F43B86CB3A}"/>
              </a:ext>
            </a:extLst>
          </p:cNvPr>
          <p:cNvSpPr txBox="1"/>
          <p:nvPr/>
        </p:nvSpPr>
        <p:spPr>
          <a:xfrm>
            <a:off x="711200" y="292100"/>
            <a:ext cx="1826141" cy="461665"/>
          </a:xfrm>
          <a:prstGeom prst="rect">
            <a:avLst/>
          </a:prstGeom>
          <a:noFill/>
        </p:spPr>
        <p:txBody>
          <a:bodyPr wrap="none" rtlCol="0">
            <a:spAutoFit/>
          </a:bodyPr>
          <a:lstStyle/>
          <a:p>
            <a:r>
              <a:rPr lang="en-US" altLang="zh-TW" sz="2400" b="1" dirty="0"/>
              <a:t>Discussion</a:t>
            </a:r>
            <a:endParaRPr lang="zh-TW" altLang="en-US" sz="2400" b="1" dirty="0"/>
          </a:p>
        </p:txBody>
      </p:sp>
      <p:sp>
        <p:nvSpPr>
          <p:cNvPr id="3" name="矩形 2">
            <a:extLst>
              <a:ext uri="{FF2B5EF4-FFF2-40B4-BE49-F238E27FC236}">
                <a16:creationId xmlns:a16="http://schemas.microsoft.com/office/drawing/2014/main" id="{23F7D865-261A-4BB3-B52F-AAB88B2C8A12}"/>
              </a:ext>
            </a:extLst>
          </p:cNvPr>
          <p:cNvSpPr/>
          <p:nvPr/>
        </p:nvSpPr>
        <p:spPr>
          <a:xfrm>
            <a:off x="618837" y="1193908"/>
            <a:ext cx="11194472" cy="5116914"/>
          </a:xfrm>
          <a:prstGeom prst="rect">
            <a:avLst/>
          </a:prstGeom>
        </p:spPr>
        <p:txBody>
          <a:bodyPr wrap="square">
            <a:spAutoFit/>
          </a:bodyPr>
          <a:lstStyle/>
          <a:p>
            <a:pPr marL="342900" indent="-342900">
              <a:lnSpc>
                <a:spcPct val="150000"/>
              </a:lnSpc>
              <a:spcAft>
                <a:spcPts val="1200"/>
              </a:spcAft>
              <a:buFont typeface="Arial" panose="020B0604020202020204" pitchFamily="34" charset="0"/>
              <a:buChar char="•"/>
            </a:pPr>
            <a:r>
              <a:rPr lang="zh-TW" altLang="en-US" sz="2000" dirty="0">
                <a:solidFill>
                  <a:srgbClr val="2E2E2E"/>
                </a:solidFill>
                <a:latin typeface="+mn-ea"/>
              </a:rPr>
              <a:t>適當的呈現 </a:t>
            </a:r>
            <a:r>
              <a:rPr lang="en-US" altLang="zh-TW" sz="2000" dirty="0">
                <a:solidFill>
                  <a:srgbClr val="2E2E2E"/>
                </a:solidFill>
                <a:latin typeface="+mn-ea"/>
              </a:rPr>
              <a:t>HUD </a:t>
            </a:r>
            <a:r>
              <a:rPr lang="zh-TW" altLang="en-US" sz="2000" dirty="0">
                <a:solidFill>
                  <a:srgbClr val="2E2E2E"/>
                </a:solidFill>
                <a:latin typeface="+mn-ea"/>
              </a:rPr>
              <a:t>警報可以提高年輕駕駛員的潛在危險預測能力。</a:t>
            </a:r>
            <a:endParaRPr lang="en-US" altLang="zh-TW" sz="2000" dirty="0">
              <a:solidFill>
                <a:srgbClr val="2E2E2E"/>
              </a:solidFill>
              <a:latin typeface="+mn-ea"/>
            </a:endParaRPr>
          </a:p>
          <a:p>
            <a:pPr marL="342900" indent="-342900">
              <a:lnSpc>
                <a:spcPct val="150000"/>
              </a:lnSpc>
              <a:spcAft>
                <a:spcPts val="1200"/>
              </a:spcAft>
              <a:buFont typeface="Arial" panose="020B0604020202020204" pitchFamily="34" charset="0"/>
              <a:buChar char="•"/>
            </a:pPr>
            <a:r>
              <a:rPr lang="zh-TW" altLang="en-US" sz="2000" dirty="0">
                <a:solidFill>
                  <a:srgbClr val="2E2E2E"/>
                </a:solidFill>
                <a:latin typeface="+mn-ea"/>
              </a:rPr>
              <a:t>透過速度曲線分析表明，當潛在危險是行人時，</a:t>
            </a:r>
            <a:r>
              <a:rPr lang="en-US" altLang="zh-TW" sz="2000" dirty="0">
                <a:solidFill>
                  <a:srgbClr val="2E2E2E"/>
                </a:solidFill>
                <a:latin typeface="+mn-ea"/>
              </a:rPr>
              <a:t>3</a:t>
            </a:r>
            <a:r>
              <a:rPr lang="zh-TW" altLang="en-US" sz="2000" dirty="0">
                <a:solidFill>
                  <a:srgbClr val="2E2E2E"/>
                </a:solidFill>
                <a:latin typeface="+mn-ea"/>
              </a:rPr>
              <a:t>秒和</a:t>
            </a:r>
            <a:r>
              <a:rPr lang="en-US" altLang="zh-TW" sz="2000" dirty="0">
                <a:solidFill>
                  <a:srgbClr val="2E2E2E"/>
                </a:solidFill>
                <a:latin typeface="+mn-ea"/>
              </a:rPr>
              <a:t>4</a:t>
            </a:r>
            <a:r>
              <a:rPr lang="zh-TW" altLang="en-US" sz="2000" dirty="0">
                <a:solidFill>
                  <a:srgbClr val="2E2E2E"/>
                </a:solidFill>
                <a:latin typeface="+mn-ea"/>
              </a:rPr>
              <a:t>秒的</a:t>
            </a:r>
            <a:r>
              <a:rPr lang="en-US" altLang="zh-TW" sz="2000" dirty="0">
                <a:solidFill>
                  <a:srgbClr val="2E2E2E"/>
                </a:solidFill>
                <a:latin typeface="+mn-ea"/>
              </a:rPr>
              <a:t>HUD</a:t>
            </a:r>
            <a:r>
              <a:rPr lang="zh-TW" altLang="en-US" sz="2000" dirty="0">
                <a:solidFill>
                  <a:srgbClr val="2E2E2E"/>
                </a:solidFill>
                <a:latin typeface="+mn-ea"/>
              </a:rPr>
              <a:t>警報有助於增進減災能力。若潛在危險是車輛時，任何</a:t>
            </a:r>
            <a:r>
              <a:rPr lang="en-US" altLang="zh-TW" sz="2000" dirty="0">
                <a:solidFill>
                  <a:srgbClr val="2E2E2E"/>
                </a:solidFill>
                <a:latin typeface="+mn-ea"/>
              </a:rPr>
              <a:t>HUD</a:t>
            </a:r>
            <a:r>
              <a:rPr lang="zh-TW" altLang="en-US" sz="2000" dirty="0">
                <a:solidFill>
                  <a:srgbClr val="2E2E2E"/>
                </a:solidFill>
                <a:latin typeface="+mn-ea"/>
              </a:rPr>
              <a:t>警告都對減災能力沒有幫助。此結果可能是因為駕駛過程中，駕駛員對於行人比較謹慎。此結果與</a:t>
            </a:r>
            <a:r>
              <a:rPr lang="en-US" altLang="zh-TW" sz="2000" dirty="0" err="1">
                <a:solidFill>
                  <a:srgbClr val="2E2E2E"/>
                </a:solidFill>
                <a:latin typeface="+mn-ea"/>
              </a:rPr>
              <a:t>Rusch</a:t>
            </a:r>
            <a:r>
              <a:rPr lang="en-US" altLang="zh-TW" sz="2000" dirty="0">
                <a:solidFill>
                  <a:srgbClr val="2E2E2E"/>
                </a:solidFill>
                <a:latin typeface="+mn-ea"/>
              </a:rPr>
              <a:t> et al. (2013)</a:t>
            </a:r>
            <a:r>
              <a:rPr lang="zh-TW" altLang="en-US" sz="2000" dirty="0">
                <a:solidFill>
                  <a:srgbClr val="2E2E2E"/>
                </a:solidFill>
                <a:latin typeface="+mn-ea"/>
              </a:rPr>
              <a:t>相似。</a:t>
            </a:r>
            <a:endParaRPr lang="en-US" altLang="zh-TW" sz="2000" dirty="0">
              <a:solidFill>
                <a:srgbClr val="2E2E2E"/>
              </a:solidFill>
              <a:latin typeface="+mn-ea"/>
            </a:endParaRPr>
          </a:p>
          <a:p>
            <a:pPr marL="342900" indent="-342900">
              <a:lnSpc>
                <a:spcPct val="150000"/>
              </a:lnSpc>
              <a:spcAft>
                <a:spcPts val="1200"/>
              </a:spcAft>
              <a:buFont typeface="Arial" panose="020B0604020202020204" pitchFamily="34" charset="0"/>
              <a:buChar char="•"/>
            </a:pPr>
            <a:r>
              <a:rPr lang="zh-TW" altLang="en-US" sz="2000" dirty="0">
                <a:latin typeface="+mn-ea"/>
              </a:rPr>
              <a:t>考慮到</a:t>
            </a:r>
            <a:r>
              <a:rPr lang="en-US" altLang="zh-TW" sz="2000" dirty="0">
                <a:latin typeface="+mn-ea"/>
              </a:rPr>
              <a:t>HUD</a:t>
            </a:r>
            <a:r>
              <a:rPr lang="zh-TW" altLang="en-US" sz="2000" dirty="0">
                <a:latin typeface="+mn-ea"/>
              </a:rPr>
              <a:t>警報對注意力的維持，結果表明</a:t>
            </a:r>
            <a:r>
              <a:rPr lang="en-US" altLang="zh-TW" sz="2000" dirty="0">
                <a:latin typeface="+mn-ea"/>
              </a:rPr>
              <a:t>3</a:t>
            </a:r>
            <a:r>
              <a:rPr lang="zh-TW" altLang="en-US" sz="2000" dirty="0">
                <a:latin typeface="+mn-ea"/>
              </a:rPr>
              <a:t>秒和</a:t>
            </a:r>
            <a:r>
              <a:rPr lang="en-US" altLang="zh-TW" sz="2000" dirty="0">
                <a:latin typeface="+mn-ea"/>
              </a:rPr>
              <a:t>4</a:t>
            </a:r>
            <a:r>
              <a:rPr lang="zh-TW" altLang="en-US" sz="2000" dirty="0">
                <a:latin typeface="+mn-ea"/>
              </a:rPr>
              <a:t>秒的掃描次數高於</a:t>
            </a:r>
            <a:r>
              <a:rPr lang="en-US" altLang="zh-TW" sz="2000" dirty="0">
                <a:latin typeface="+mn-ea"/>
              </a:rPr>
              <a:t>2</a:t>
            </a:r>
            <a:r>
              <a:rPr lang="zh-TW" altLang="en-US" sz="2000" dirty="0">
                <a:latin typeface="+mn-ea"/>
              </a:rPr>
              <a:t>秒的。此外，</a:t>
            </a:r>
            <a:r>
              <a:rPr lang="en-US" altLang="zh-TW" sz="2000" dirty="0">
                <a:latin typeface="+mn-ea"/>
              </a:rPr>
              <a:t>3</a:t>
            </a:r>
            <a:r>
              <a:rPr lang="zh-TW" altLang="en-US" sz="2000" dirty="0">
                <a:latin typeface="+mn-ea"/>
              </a:rPr>
              <a:t>秒和</a:t>
            </a:r>
            <a:r>
              <a:rPr lang="en-US" altLang="zh-TW" sz="2000" dirty="0">
                <a:latin typeface="+mn-ea"/>
              </a:rPr>
              <a:t>4</a:t>
            </a:r>
            <a:r>
              <a:rPr lang="zh-TW" altLang="en-US" sz="2000" dirty="0">
                <a:latin typeface="+mn-ea"/>
              </a:rPr>
              <a:t>秒的總瀏覽次數又比</a:t>
            </a:r>
            <a:r>
              <a:rPr lang="en-US" altLang="zh-TW" sz="2000" dirty="0">
                <a:latin typeface="+mn-ea"/>
              </a:rPr>
              <a:t>2</a:t>
            </a:r>
            <a:r>
              <a:rPr lang="zh-TW" altLang="en-US" sz="2000" dirty="0">
                <a:latin typeface="+mn-ea"/>
              </a:rPr>
              <a:t>秒多。而持續瀏覽時間則沒有顯著差異。</a:t>
            </a:r>
            <a:r>
              <a:rPr lang="en-US" altLang="zh-TW" sz="2000" dirty="0">
                <a:latin typeface="+mn-ea"/>
              </a:rPr>
              <a:t>3</a:t>
            </a:r>
            <a:r>
              <a:rPr lang="zh-TW" altLang="en-US" sz="2000" dirty="0">
                <a:latin typeface="+mn-ea"/>
              </a:rPr>
              <a:t>秒和</a:t>
            </a:r>
            <a:r>
              <a:rPr lang="en-US" altLang="zh-TW" sz="2000" dirty="0">
                <a:latin typeface="+mn-ea"/>
              </a:rPr>
              <a:t>4</a:t>
            </a:r>
            <a:r>
              <a:rPr lang="zh-TW" altLang="en-US" sz="2000" dirty="0">
                <a:latin typeface="+mn-ea"/>
              </a:rPr>
              <a:t>秒的次數相似可能表明警告持續時間越長並不一定會導致警告的掃描次數愈多或愈長，只要駕駛員看夠了次數並了解警告意思後就不會再看了。根據前述資料，平均會看三次，每次持續時間約為</a:t>
            </a:r>
            <a:r>
              <a:rPr lang="en-US" altLang="zh-TW" sz="2000" dirty="0">
                <a:latin typeface="+mn-ea"/>
              </a:rPr>
              <a:t>0.61</a:t>
            </a:r>
            <a:r>
              <a:rPr lang="zh-TW" altLang="en-US" sz="2000" dirty="0">
                <a:latin typeface="+mn-ea"/>
              </a:rPr>
              <a:t>秒。</a:t>
            </a:r>
            <a:endParaRPr lang="en-US" altLang="zh-TW" sz="2000" dirty="0">
              <a:latin typeface="+mn-ea"/>
            </a:endParaRPr>
          </a:p>
          <a:p>
            <a:pPr marL="342900" indent="-342900">
              <a:lnSpc>
                <a:spcPct val="150000"/>
              </a:lnSpc>
              <a:spcAft>
                <a:spcPts val="1200"/>
              </a:spcAft>
              <a:buFont typeface="Arial" panose="020B0604020202020204" pitchFamily="34" charset="0"/>
              <a:buChar char="•"/>
            </a:pPr>
            <a:r>
              <a:rPr lang="zh-TW" altLang="en-US" sz="2000" dirty="0">
                <a:latin typeface="+mn-ea"/>
              </a:rPr>
              <a:t>總結，</a:t>
            </a:r>
            <a:r>
              <a:rPr lang="en-US" altLang="zh-TW" sz="2000" dirty="0">
                <a:latin typeface="+mn-ea"/>
              </a:rPr>
              <a:t>HUD</a:t>
            </a:r>
            <a:r>
              <a:rPr lang="zh-TW" altLang="en-US" sz="2000" dirty="0">
                <a:latin typeface="+mn-ea"/>
              </a:rPr>
              <a:t>警報對駕駛員的危險預期和減災能力具有有效性，並說明了警報似乎不會分散駕駛員的注意力。</a:t>
            </a:r>
          </a:p>
        </p:txBody>
      </p:sp>
    </p:spTree>
    <p:extLst>
      <p:ext uri="{BB962C8B-B14F-4D97-AF65-F5344CB8AC3E}">
        <p14:creationId xmlns:p14="http://schemas.microsoft.com/office/powerpoint/2010/main" val="147548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317930B-6D15-4F67-9C42-6CDA5306BDAA}"/>
              </a:ext>
            </a:extLst>
          </p:cNvPr>
          <p:cNvSpPr txBox="1"/>
          <p:nvPr/>
        </p:nvSpPr>
        <p:spPr>
          <a:xfrm>
            <a:off x="3304113" y="2767280"/>
            <a:ext cx="5583773" cy="1323439"/>
          </a:xfrm>
          <a:prstGeom prst="rect">
            <a:avLst/>
          </a:prstGeom>
          <a:noFill/>
        </p:spPr>
        <p:txBody>
          <a:bodyPr wrap="none" rtlCol="0">
            <a:spAutoFit/>
          </a:bodyPr>
          <a:lstStyle/>
          <a:p>
            <a:r>
              <a:rPr lang="en-US" altLang="zh-TW" sz="8000" b="1" dirty="0"/>
              <a:t>Thank you</a:t>
            </a:r>
            <a:endParaRPr lang="zh-TW" altLang="en-US" sz="8000" b="1" dirty="0"/>
          </a:p>
        </p:txBody>
      </p:sp>
    </p:spTree>
    <p:extLst>
      <p:ext uri="{BB962C8B-B14F-4D97-AF65-F5344CB8AC3E}">
        <p14:creationId xmlns:p14="http://schemas.microsoft.com/office/powerpoint/2010/main" val="2050941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5E96773D-47FA-464E-B02A-1A6737353FCF}"/>
              </a:ext>
            </a:extLst>
          </p:cNvPr>
          <p:cNvSpPr txBox="1"/>
          <p:nvPr/>
        </p:nvSpPr>
        <p:spPr>
          <a:xfrm>
            <a:off x="711200" y="292100"/>
            <a:ext cx="2127634" cy="461665"/>
          </a:xfrm>
          <a:prstGeom prst="rect">
            <a:avLst/>
          </a:prstGeom>
          <a:noFill/>
        </p:spPr>
        <p:txBody>
          <a:bodyPr wrap="none" rtlCol="0">
            <a:spAutoFit/>
          </a:bodyPr>
          <a:lstStyle/>
          <a:p>
            <a:r>
              <a:rPr lang="en-US" altLang="zh-TW" sz="2400" b="1" dirty="0"/>
              <a:t>Introduction</a:t>
            </a:r>
            <a:endParaRPr lang="zh-TW" altLang="en-US" sz="2400" b="1" dirty="0"/>
          </a:p>
        </p:txBody>
      </p:sp>
      <p:sp>
        <p:nvSpPr>
          <p:cNvPr id="5" name="文字方塊 4">
            <a:extLst>
              <a:ext uri="{FF2B5EF4-FFF2-40B4-BE49-F238E27FC236}">
                <a16:creationId xmlns:a16="http://schemas.microsoft.com/office/drawing/2014/main" id="{D406F6E0-49D2-4B42-8CC2-07AD8BAD6C10}"/>
              </a:ext>
            </a:extLst>
          </p:cNvPr>
          <p:cNvSpPr txBox="1"/>
          <p:nvPr/>
        </p:nvSpPr>
        <p:spPr>
          <a:xfrm>
            <a:off x="422313" y="1002535"/>
            <a:ext cx="11347374" cy="5597814"/>
          </a:xfrm>
          <a:prstGeom prst="rect">
            <a:avLst/>
          </a:prstGeom>
          <a:noFill/>
        </p:spPr>
        <p:txBody>
          <a:bodyPr wrap="square" rtlCol="0">
            <a:spAutoFit/>
          </a:bodyPr>
          <a:lstStyle/>
          <a:p>
            <a:pPr marL="342900" indent="-342900" algn="just">
              <a:lnSpc>
                <a:spcPct val="125000"/>
              </a:lnSpc>
              <a:spcAft>
                <a:spcPts val="1200"/>
              </a:spcAft>
              <a:buFont typeface="Arial" panose="020B0604020202020204" pitchFamily="34" charset="0"/>
              <a:buChar char="•"/>
            </a:pPr>
            <a:r>
              <a:rPr lang="zh-TW" altLang="en-US" sz="2000" dirty="0"/>
              <a:t>根據美國交通部</a:t>
            </a:r>
            <a:r>
              <a:rPr lang="en-US" altLang="zh-TW" sz="2000" dirty="0"/>
              <a:t>(DOT)</a:t>
            </a:r>
            <a:r>
              <a:rPr lang="zh-TW" altLang="en-US" sz="2000" dirty="0"/>
              <a:t>的數據指出，</a:t>
            </a:r>
            <a:r>
              <a:rPr lang="en-US" altLang="zh-TW" sz="2000" dirty="0"/>
              <a:t>16-24</a:t>
            </a:r>
            <a:r>
              <a:rPr lang="zh-TW" altLang="en-US" sz="2000" dirty="0"/>
              <a:t>歲之間的駕駛員比其他年齡層的駕駛員更有可能發生車輛事故</a:t>
            </a:r>
            <a:r>
              <a:rPr lang="en-US" altLang="zh-TW" sz="2000" dirty="0"/>
              <a:t>(IIHS, 2017)</a:t>
            </a:r>
            <a:r>
              <a:rPr lang="zh-TW" altLang="en-US" sz="2000" dirty="0"/>
              <a:t>。</a:t>
            </a:r>
            <a:endParaRPr lang="en-US" altLang="zh-TW" sz="2000" dirty="0"/>
          </a:p>
          <a:p>
            <a:pPr marL="342900" indent="-342900" algn="just">
              <a:lnSpc>
                <a:spcPct val="125000"/>
              </a:lnSpc>
              <a:spcAft>
                <a:spcPts val="1200"/>
              </a:spcAft>
              <a:buFont typeface="Arial" panose="020B0604020202020204" pitchFamily="34" charset="0"/>
              <a:buChar char="•"/>
            </a:pPr>
            <a:r>
              <a:rPr lang="zh-TW" altLang="en-US" sz="2000" dirty="0"/>
              <a:t>過去</a:t>
            </a:r>
            <a:r>
              <a:rPr lang="en-US" altLang="zh-TW" sz="2000" dirty="0"/>
              <a:t>50</a:t>
            </a:r>
            <a:r>
              <a:rPr lang="zh-TW" altLang="en-US" sz="2000" dirty="0"/>
              <a:t>年，普遍的看法是年輕駕駛員比較粗心，並從事危險的行為，例如超速</a:t>
            </a:r>
            <a:r>
              <a:rPr lang="en-US" altLang="zh-TW" sz="2000" dirty="0"/>
              <a:t>(Hatfield</a:t>
            </a:r>
            <a:r>
              <a:rPr lang="zh-TW" altLang="en-US" sz="2000" dirty="0"/>
              <a:t> </a:t>
            </a:r>
            <a:r>
              <a:rPr lang="en-US" altLang="zh-TW" sz="2000" dirty="0"/>
              <a:t>and Fernandes, 2009)</a:t>
            </a:r>
            <a:r>
              <a:rPr lang="zh-TW" altLang="en-US" sz="2000" dirty="0"/>
              <a:t>。</a:t>
            </a:r>
            <a:endParaRPr lang="en-US" altLang="zh-TW" sz="2000" dirty="0"/>
          </a:p>
          <a:p>
            <a:pPr marL="342900" indent="-342900" algn="just">
              <a:lnSpc>
                <a:spcPct val="125000"/>
              </a:lnSpc>
              <a:spcAft>
                <a:spcPts val="1200"/>
              </a:spcAft>
              <a:buFont typeface="Arial" panose="020B0604020202020204" pitchFamily="34" charset="0"/>
              <a:buChar char="•"/>
            </a:pPr>
            <a:r>
              <a:rPr lang="zh-TW" altLang="en-US" sz="2000" dirty="0"/>
              <a:t>不過到了近幾年，</a:t>
            </a:r>
            <a:r>
              <a:rPr lang="en-US" altLang="zh-TW" sz="2000" dirty="0" err="1"/>
              <a:t>Mcknight</a:t>
            </a:r>
            <a:r>
              <a:rPr lang="en-US" altLang="zh-TW" sz="2000" dirty="0"/>
              <a:t> </a:t>
            </a:r>
            <a:r>
              <a:rPr lang="zh-TW" altLang="en-US" sz="2000" dirty="0"/>
              <a:t>與 </a:t>
            </a:r>
            <a:r>
              <a:rPr lang="en-US" altLang="zh-TW" sz="2000" dirty="0" err="1"/>
              <a:t>Mcknight</a:t>
            </a:r>
            <a:r>
              <a:rPr lang="en-US" altLang="zh-TW" sz="2000" dirty="0"/>
              <a:t> (2003)</a:t>
            </a:r>
            <a:r>
              <a:rPr lang="zh-TW" altLang="en-US" sz="2000" dirty="0"/>
              <a:t>分析了</a:t>
            </a:r>
            <a:r>
              <a:rPr lang="en-US" altLang="zh-TW" sz="2000" dirty="0"/>
              <a:t>2000</a:t>
            </a:r>
            <a:r>
              <a:rPr lang="zh-TW" altLang="en-US" sz="2000" dirty="0"/>
              <a:t>多筆</a:t>
            </a:r>
            <a:r>
              <a:rPr lang="en-US" altLang="zh-TW" sz="2000" dirty="0"/>
              <a:t>16-19</a:t>
            </a:r>
            <a:r>
              <a:rPr lang="zh-TW" altLang="en-US" sz="2000" dirty="0"/>
              <a:t>歲的事故，他們發現，大多數非致命的事故原因是因為注意力不集中和無法識別及應對潛在的危險，而不是從事危險行為。</a:t>
            </a:r>
            <a:endParaRPr lang="en-US" altLang="zh-TW" sz="2000" dirty="0"/>
          </a:p>
          <a:p>
            <a:pPr marL="342900" indent="-342900" algn="just">
              <a:lnSpc>
                <a:spcPct val="125000"/>
              </a:lnSpc>
              <a:spcAft>
                <a:spcPts val="1200"/>
              </a:spcAft>
              <a:buFont typeface="Arial" panose="020B0604020202020204" pitchFamily="34" charset="0"/>
              <a:buChar char="•"/>
            </a:pPr>
            <a:r>
              <a:rPr lang="zh-TW" altLang="en-US" sz="2000" dirty="0"/>
              <a:t>與安全至關重要的認知技能包含注意力維持、危險預測、減災能力 </a:t>
            </a:r>
            <a:r>
              <a:rPr lang="en-US" altLang="zh-TW" sz="2000" dirty="0"/>
              <a:t>:</a:t>
            </a:r>
          </a:p>
          <a:p>
            <a:pPr marL="539750" indent="-176213" algn="just">
              <a:lnSpc>
                <a:spcPct val="125000"/>
              </a:lnSpc>
              <a:spcAft>
                <a:spcPts val="1200"/>
              </a:spcAft>
              <a:buFont typeface="Wingdings" panose="05000000000000000000" pitchFamily="2" charset="2"/>
              <a:buChar char="Ø"/>
            </a:pPr>
            <a:r>
              <a:rPr lang="zh-TW" altLang="en-US" sz="2000" b="1" dirty="0"/>
              <a:t>注意力維持</a:t>
            </a:r>
            <a:r>
              <a:rPr lang="zh-TW" altLang="en-US" sz="2000" dirty="0"/>
              <a:t>是用來決定如何在監視主道路與次要道路之間的注意力分配技能</a:t>
            </a:r>
            <a:r>
              <a:rPr lang="en-US" altLang="zh-TW" sz="2000" dirty="0"/>
              <a:t>(Chan et al., 2010)</a:t>
            </a:r>
          </a:p>
          <a:p>
            <a:pPr marL="539750" indent="-176213" algn="just">
              <a:lnSpc>
                <a:spcPct val="125000"/>
              </a:lnSpc>
              <a:spcAft>
                <a:spcPts val="1200"/>
              </a:spcAft>
              <a:buFont typeface="Wingdings" panose="05000000000000000000" pitchFamily="2" charset="2"/>
              <a:buChar char="Ø"/>
            </a:pPr>
            <a:r>
              <a:rPr lang="zh-TW" altLang="en-US" sz="2000" b="1" dirty="0"/>
              <a:t>危險預測</a:t>
            </a:r>
            <a:r>
              <a:rPr lang="zh-TW" altLang="en-US" sz="2000" dirty="0"/>
              <a:t>是在危險道路區域掃視可能潛在的危險</a:t>
            </a:r>
            <a:r>
              <a:rPr lang="en-US" altLang="zh-TW" sz="2000" dirty="0"/>
              <a:t>(</a:t>
            </a:r>
            <a:r>
              <a:rPr lang="en-US" altLang="zh-TW" sz="2000" dirty="0" err="1"/>
              <a:t>Muttart</a:t>
            </a:r>
            <a:r>
              <a:rPr lang="en-US" altLang="zh-TW" sz="2000" dirty="0"/>
              <a:t>, 2013; </a:t>
            </a:r>
            <a:r>
              <a:rPr lang="en-US" altLang="zh-TW" sz="2000" dirty="0" err="1"/>
              <a:t>Muttart</a:t>
            </a:r>
            <a:r>
              <a:rPr lang="en-US" altLang="zh-TW" sz="2000" dirty="0"/>
              <a:t> and Fisher, 2016)</a:t>
            </a:r>
          </a:p>
          <a:p>
            <a:pPr marL="539750" indent="-176213" algn="just">
              <a:lnSpc>
                <a:spcPct val="125000"/>
              </a:lnSpc>
              <a:spcAft>
                <a:spcPts val="1200"/>
              </a:spcAft>
              <a:buFont typeface="Wingdings" panose="05000000000000000000" pitchFamily="2" charset="2"/>
              <a:buChar char="Ø"/>
            </a:pPr>
            <a:r>
              <a:rPr lang="zh-TW" altLang="en-US" sz="2000" b="1" dirty="0"/>
              <a:t>減災能力</a:t>
            </a:r>
            <a:r>
              <a:rPr lang="zh-TW" altLang="en-US" sz="2000" dirty="0"/>
              <a:t>是用來避免或減輕可見和潛在的危險</a:t>
            </a:r>
            <a:r>
              <a:rPr lang="en-US" altLang="zh-TW" sz="2000" dirty="0"/>
              <a:t>(</a:t>
            </a:r>
            <a:r>
              <a:rPr lang="en-US" altLang="zh-TW" sz="2000" dirty="0" err="1"/>
              <a:t>Crundall</a:t>
            </a:r>
            <a:r>
              <a:rPr lang="en-US" altLang="zh-TW" sz="2000" dirty="0"/>
              <a:t> et al., 2012; Pradhan and </a:t>
            </a:r>
            <a:r>
              <a:rPr lang="en-US" altLang="zh-TW" sz="2000" dirty="0" err="1"/>
              <a:t>Crundall</a:t>
            </a:r>
            <a:r>
              <a:rPr lang="en-US" altLang="zh-TW" sz="2000" dirty="0"/>
              <a:t>, 2016)</a:t>
            </a:r>
          </a:p>
        </p:txBody>
      </p:sp>
    </p:spTree>
    <p:extLst>
      <p:ext uri="{BB962C8B-B14F-4D97-AF65-F5344CB8AC3E}">
        <p14:creationId xmlns:p14="http://schemas.microsoft.com/office/powerpoint/2010/main" val="3388383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8C62137D-C3C9-430A-BAAA-DDE3E782CDB9}"/>
              </a:ext>
            </a:extLst>
          </p:cNvPr>
          <p:cNvSpPr txBox="1"/>
          <p:nvPr/>
        </p:nvSpPr>
        <p:spPr>
          <a:xfrm>
            <a:off x="711200" y="292100"/>
            <a:ext cx="2127634" cy="461665"/>
          </a:xfrm>
          <a:prstGeom prst="rect">
            <a:avLst/>
          </a:prstGeom>
          <a:noFill/>
        </p:spPr>
        <p:txBody>
          <a:bodyPr wrap="none" rtlCol="0">
            <a:spAutoFit/>
          </a:bodyPr>
          <a:lstStyle/>
          <a:p>
            <a:r>
              <a:rPr lang="en-US" altLang="zh-TW" sz="2400" b="1" dirty="0"/>
              <a:t>Introduction</a:t>
            </a:r>
            <a:endParaRPr lang="zh-TW" altLang="en-US" sz="2400" b="1" dirty="0"/>
          </a:p>
        </p:txBody>
      </p:sp>
      <p:sp>
        <p:nvSpPr>
          <p:cNvPr id="5" name="文字方塊 4">
            <a:extLst>
              <a:ext uri="{FF2B5EF4-FFF2-40B4-BE49-F238E27FC236}">
                <a16:creationId xmlns:a16="http://schemas.microsoft.com/office/drawing/2014/main" id="{4FC063CD-623A-407D-9283-55752544EFC0}"/>
              </a:ext>
            </a:extLst>
          </p:cNvPr>
          <p:cNvSpPr txBox="1"/>
          <p:nvPr/>
        </p:nvSpPr>
        <p:spPr>
          <a:xfrm>
            <a:off x="422313" y="1002535"/>
            <a:ext cx="11347374" cy="3828099"/>
          </a:xfrm>
          <a:prstGeom prst="rect">
            <a:avLst/>
          </a:prstGeom>
          <a:noFill/>
        </p:spPr>
        <p:txBody>
          <a:bodyPr wrap="square" rtlCol="0">
            <a:spAutoFit/>
          </a:bodyPr>
          <a:lstStyle/>
          <a:p>
            <a:pPr marL="342900" indent="-342900" algn="just">
              <a:lnSpc>
                <a:spcPct val="125000"/>
              </a:lnSpc>
              <a:spcAft>
                <a:spcPts val="1200"/>
              </a:spcAft>
              <a:buFont typeface="Arial" panose="020B0604020202020204" pitchFamily="34" charset="0"/>
              <a:buChar char="•"/>
            </a:pPr>
            <a:r>
              <a:rPr lang="zh-TW" altLang="en-US" sz="2000" dirty="0"/>
              <a:t>根據過去研究也指出，與老年人相比，年輕人在上述三種技能的能力明顯不足</a:t>
            </a:r>
            <a:r>
              <a:rPr lang="en-US" altLang="zh-TW" sz="2000" dirty="0"/>
              <a:t>(Pradhan</a:t>
            </a:r>
            <a:r>
              <a:rPr lang="zh-TW" altLang="en-US" sz="2000" dirty="0"/>
              <a:t> </a:t>
            </a:r>
            <a:r>
              <a:rPr lang="en-US" altLang="zh-TW" sz="2000" dirty="0"/>
              <a:t>et al., 2005; Chan et al., 2010; </a:t>
            </a:r>
            <a:r>
              <a:rPr lang="en-US" altLang="zh-TW" sz="2000" dirty="0" err="1"/>
              <a:t>Crundall</a:t>
            </a:r>
            <a:r>
              <a:rPr lang="en-US" altLang="zh-TW" sz="2000" dirty="0"/>
              <a:t> et al., 2012; </a:t>
            </a:r>
            <a:r>
              <a:rPr lang="en-US" altLang="zh-TW" sz="2000" dirty="0" err="1"/>
              <a:t>Muttart</a:t>
            </a:r>
            <a:r>
              <a:rPr lang="en-US" altLang="zh-TW" sz="2000" dirty="0"/>
              <a:t>, 2013)</a:t>
            </a:r>
            <a:r>
              <a:rPr lang="zh-TW" altLang="en-US" sz="2000" dirty="0"/>
              <a:t>。</a:t>
            </a:r>
            <a:endParaRPr lang="en-US" altLang="zh-TW" sz="2000" dirty="0"/>
          </a:p>
          <a:p>
            <a:pPr marL="342900" indent="-342900" algn="just">
              <a:lnSpc>
                <a:spcPct val="125000"/>
              </a:lnSpc>
              <a:spcAft>
                <a:spcPts val="1200"/>
              </a:spcAft>
              <a:buFont typeface="Arial" panose="020B0604020202020204" pitchFamily="34" charset="0"/>
              <a:buChar char="•"/>
            </a:pPr>
            <a:r>
              <a:rPr lang="zh-TW" altLang="en-US" sz="2000" dirty="0"/>
              <a:t>為了幫助年輕人預測潛在危險且不分散他們的注意力，其方法是在即將到來的威脅前向駕駛員提供警報。目前有許多汽車都配備了碰撞警告系統，可以在即將發生碰撞時提醒駕駛員。例如過去研究指出，前方道路碰撞警告系統可以減少追尾事故</a:t>
            </a:r>
            <a:r>
              <a:rPr lang="en-US" altLang="zh-TW" sz="2000" dirty="0"/>
              <a:t>(</a:t>
            </a:r>
            <a:r>
              <a:rPr lang="en-US" altLang="zh-TW" sz="2000" dirty="0" err="1"/>
              <a:t>Maltz</a:t>
            </a:r>
            <a:r>
              <a:rPr lang="en-US" altLang="zh-TW" sz="2000" dirty="0"/>
              <a:t> and Shinar,</a:t>
            </a:r>
            <a:r>
              <a:rPr lang="zh-TW" altLang="en-US" sz="2000" dirty="0"/>
              <a:t> </a:t>
            </a:r>
            <a:r>
              <a:rPr lang="en-US" altLang="zh-TW" sz="2000" dirty="0"/>
              <a:t>2004; </a:t>
            </a:r>
            <a:r>
              <a:rPr lang="en-US" altLang="zh-TW" sz="2000" dirty="0" err="1"/>
              <a:t>Cicchino</a:t>
            </a:r>
            <a:r>
              <a:rPr lang="en-US" altLang="zh-TW" sz="2000" dirty="0"/>
              <a:t>, 2016)</a:t>
            </a:r>
            <a:r>
              <a:rPr lang="zh-TW" altLang="en-US" sz="2000" dirty="0"/>
              <a:t>。</a:t>
            </a:r>
            <a:endParaRPr lang="en-US" altLang="zh-TW" sz="2000" dirty="0"/>
          </a:p>
          <a:p>
            <a:pPr marL="342900" indent="-342900" algn="just">
              <a:lnSpc>
                <a:spcPct val="125000"/>
              </a:lnSpc>
              <a:spcAft>
                <a:spcPts val="1200"/>
              </a:spcAft>
              <a:buFont typeface="Arial" panose="020B0604020202020204" pitchFamily="34" charset="0"/>
              <a:buChar char="•"/>
            </a:pPr>
            <a:r>
              <a:rPr lang="zh-TW" altLang="en-US" sz="2000" dirty="0"/>
              <a:t>當警告系統的複雜度增加，不僅可以告訴駕駛員潛在的危險，還能突顯前方道路上的實際危險。例如針對老年及中年駕駛員進行研究，利用擴增實境</a:t>
            </a:r>
            <a:r>
              <a:rPr lang="en-US" altLang="zh-TW" sz="2000" dirty="0"/>
              <a:t>(AR)</a:t>
            </a:r>
            <a:r>
              <a:rPr lang="zh-TW" altLang="en-US" sz="2000" dirty="0"/>
              <a:t>來將駕駛員的注意力引向危險，研究發現，這些提示可以減少駕駛員的反應時間並增加檢測到行人和警告標誌的可能性</a:t>
            </a:r>
            <a:r>
              <a:rPr lang="da-DK" altLang="zh-TW" sz="2000" dirty="0"/>
              <a:t>(Schall</a:t>
            </a:r>
            <a:r>
              <a:rPr lang="zh-TW" altLang="en-US" sz="2000" dirty="0"/>
              <a:t> </a:t>
            </a:r>
            <a:r>
              <a:rPr lang="da-DK" altLang="zh-TW" sz="2000" dirty="0"/>
              <a:t>et al., 2012; Rusch et al., 2013)</a:t>
            </a:r>
            <a:r>
              <a:rPr lang="zh-TW" altLang="en-US" sz="2000" dirty="0"/>
              <a:t>。不過</a:t>
            </a:r>
            <a:r>
              <a:rPr lang="en-US" altLang="zh-TW" sz="2000" dirty="0"/>
              <a:t>AR-HUD</a:t>
            </a:r>
            <a:r>
              <a:rPr lang="zh-TW" altLang="en-US" sz="2000" dirty="0"/>
              <a:t>尚未在年輕駕駛員上證實是否有效。</a:t>
            </a:r>
            <a:endParaRPr lang="en-US" altLang="zh-TW" sz="2000" dirty="0"/>
          </a:p>
        </p:txBody>
      </p:sp>
    </p:spTree>
    <p:extLst>
      <p:ext uri="{BB962C8B-B14F-4D97-AF65-F5344CB8AC3E}">
        <p14:creationId xmlns:p14="http://schemas.microsoft.com/office/powerpoint/2010/main" val="3050857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8C62137D-C3C9-430A-BAAA-DDE3E782CDB9}"/>
              </a:ext>
            </a:extLst>
          </p:cNvPr>
          <p:cNvSpPr txBox="1"/>
          <p:nvPr/>
        </p:nvSpPr>
        <p:spPr>
          <a:xfrm>
            <a:off x="711200" y="292100"/>
            <a:ext cx="2127634" cy="461665"/>
          </a:xfrm>
          <a:prstGeom prst="rect">
            <a:avLst/>
          </a:prstGeom>
          <a:noFill/>
        </p:spPr>
        <p:txBody>
          <a:bodyPr wrap="none" rtlCol="0">
            <a:spAutoFit/>
          </a:bodyPr>
          <a:lstStyle/>
          <a:p>
            <a:r>
              <a:rPr lang="en-US" altLang="zh-TW" sz="2400" b="1" dirty="0"/>
              <a:t>Introduction</a:t>
            </a:r>
            <a:endParaRPr lang="zh-TW" altLang="en-US" sz="2400" b="1" dirty="0"/>
          </a:p>
        </p:txBody>
      </p:sp>
      <p:sp>
        <p:nvSpPr>
          <p:cNvPr id="3" name="文字方塊 2">
            <a:extLst>
              <a:ext uri="{FF2B5EF4-FFF2-40B4-BE49-F238E27FC236}">
                <a16:creationId xmlns:a16="http://schemas.microsoft.com/office/drawing/2014/main" id="{5F835199-E08D-443A-B820-0393810F95EB}"/>
              </a:ext>
            </a:extLst>
          </p:cNvPr>
          <p:cNvSpPr txBox="1"/>
          <p:nvPr/>
        </p:nvSpPr>
        <p:spPr>
          <a:xfrm>
            <a:off x="422313" y="1002535"/>
            <a:ext cx="11347374" cy="5290038"/>
          </a:xfrm>
          <a:prstGeom prst="rect">
            <a:avLst/>
          </a:prstGeom>
          <a:noFill/>
        </p:spPr>
        <p:txBody>
          <a:bodyPr wrap="square" rtlCol="0">
            <a:spAutoFit/>
          </a:bodyPr>
          <a:lstStyle/>
          <a:p>
            <a:pPr marL="342900" indent="-342900" algn="just">
              <a:lnSpc>
                <a:spcPct val="125000"/>
              </a:lnSpc>
              <a:spcAft>
                <a:spcPts val="1200"/>
              </a:spcAft>
              <a:buFont typeface="Arial" panose="020B0604020202020204" pitchFamily="34" charset="0"/>
              <a:buChar char="•"/>
            </a:pPr>
            <a:r>
              <a:rPr lang="zh-TW" altLang="en-US" sz="2000" dirty="0"/>
              <a:t>而過去研究皆指出，抬頭顯示器</a:t>
            </a:r>
            <a:r>
              <a:rPr lang="en-US" altLang="zh-TW" sz="2000" dirty="0"/>
              <a:t>(HUD)</a:t>
            </a:r>
            <a:r>
              <a:rPr lang="zh-TW" altLang="en-US" sz="2000" dirty="0"/>
              <a:t>比低頭顯示器</a:t>
            </a:r>
            <a:r>
              <a:rPr lang="en-US" altLang="zh-TW" sz="2000" dirty="0"/>
              <a:t>(HDD)</a:t>
            </a:r>
            <a:r>
              <a:rPr lang="zh-TW" altLang="en-US" sz="2000" dirty="0"/>
              <a:t>更不容易分散注意力</a:t>
            </a:r>
            <a:r>
              <a:rPr lang="en-US" altLang="zh-TW" sz="2000" dirty="0"/>
              <a:t>(Yeh et al., 2003; Liu and Wen, 2004; </a:t>
            </a:r>
            <a:r>
              <a:rPr lang="en-US" altLang="zh-TW" sz="2000" dirty="0" err="1"/>
              <a:t>Ablabmeier</a:t>
            </a:r>
            <a:r>
              <a:rPr lang="en-US" altLang="zh-TW" sz="2000" dirty="0"/>
              <a:t> et al., 2017)</a:t>
            </a:r>
            <a:r>
              <a:rPr lang="zh-TW" altLang="en-US" sz="2000" dirty="0"/>
              <a:t>。</a:t>
            </a:r>
            <a:endParaRPr lang="en-US" altLang="zh-TW" sz="2000" dirty="0"/>
          </a:p>
          <a:p>
            <a:pPr marL="342900" indent="-342900" algn="just">
              <a:lnSpc>
                <a:spcPct val="125000"/>
              </a:lnSpc>
              <a:spcAft>
                <a:spcPts val="1200"/>
              </a:spcAft>
              <a:buFont typeface="Arial" panose="020B0604020202020204" pitchFamily="34" charset="0"/>
              <a:buChar char="•"/>
            </a:pPr>
            <a:r>
              <a:rPr lang="zh-TW" altLang="en-US" sz="2000" dirty="0"/>
              <a:t>但是</a:t>
            </a:r>
            <a:r>
              <a:rPr lang="en-US" altLang="zh-TW" sz="2000" dirty="0"/>
              <a:t>HUD</a:t>
            </a:r>
            <a:r>
              <a:rPr lang="zh-TW" altLang="en-US" sz="2000" dirty="0"/>
              <a:t>不是完全沒有缺點</a:t>
            </a:r>
            <a:r>
              <a:rPr lang="en-US" altLang="zh-TW" sz="2000" dirty="0"/>
              <a:t>(He et al., 2015) </a:t>
            </a:r>
            <a:r>
              <a:rPr lang="zh-TW" altLang="en-US" sz="2000" dirty="0"/>
              <a:t>。使用</a:t>
            </a:r>
            <a:r>
              <a:rPr lang="en-US" altLang="zh-TW" sz="2000" dirty="0"/>
              <a:t>HDD</a:t>
            </a:r>
            <a:r>
              <a:rPr lang="zh-TW" altLang="en-US" sz="2000" dirty="0"/>
              <a:t>須將視線從道路上移開才能看到警告。如果從前方道路上移開超過兩秒，會明顯增加碰撞風險</a:t>
            </a:r>
            <a:r>
              <a:rPr lang="en-US" altLang="zh-TW" sz="2000" dirty="0"/>
              <a:t>(</a:t>
            </a:r>
            <a:r>
              <a:rPr lang="en-US" altLang="zh-TW" sz="2000" dirty="0" err="1"/>
              <a:t>Horrey</a:t>
            </a:r>
            <a:r>
              <a:rPr lang="en-US" altLang="zh-TW" sz="2000" dirty="0"/>
              <a:t> and </a:t>
            </a:r>
            <a:r>
              <a:rPr lang="en-US" altLang="zh-TW" sz="2000" dirty="0" err="1"/>
              <a:t>Wickens</a:t>
            </a:r>
            <a:r>
              <a:rPr lang="en-US" altLang="zh-TW" sz="2000" dirty="0"/>
              <a:t>,</a:t>
            </a:r>
            <a:r>
              <a:rPr lang="zh-TW" altLang="en-US" sz="2000" dirty="0"/>
              <a:t> </a:t>
            </a:r>
            <a:r>
              <a:rPr lang="en-US" altLang="zh-TW" sz="2000" dirty="0"/>
              <a:t>2007)</a:t>
            </a:r>
            <a:r>
              <a:rPr lang="zh-TW" altLang="en-US" sz="2000" dirty="0"/>
              <a:t>。而</a:t>
            </a:r>
            <a:r>
              <a:rPr lang="en-US" altLang="zh-TW" sz="2000" dirty="0"/>
              <a:t>HUD</a:t>
            </a:r>
            <a:r>
              <a:rPr lang="zh-TW" altLang="en-US" sz="2000" dirty="0"/>
              <a:t>也須將視線從道路上移開，但不會像</a:t>
            </a:r>
            <a:r>
              <a:rPr lang="en-US" altLang="zh-TW" sz="2000" dirty="0"/>
              <a:t>HDD</a:t>
            </a:r>
            <a:r>
              <a:rPr lang="zh-TW" altLang="en-US" sz="2000" dirty="0"/>
              <a:t>需要花較多的時間，根據</a:t>
            </a:r>
            <a:r>
              <a:rPr lang="en-US" altLang="zh-TW" sz="2000" dirty="0" err="1"/>
              <a:t>Pierowicz</a:t>
            </a:r>
            <a:r>
              <a:rPr lang="en-US" altLang="zh-TW" sz="2000" dirty="0"/>
              <a:t> et al. (2000)</a:t>
            </a:r>
            <a:r>
              <a:rPr lang="zh-TW" altLang="en-US" sz="2000" dirty="0"/>
              <a:t>的研究指出平均持續掃視時間為</a:t>
            </a:r>
            <a:r>
              <a:rPr lang="en-US" altLang="zh-TW" sz="2000" dirty="0"/>
              <a:t>0.13</a:t>
            </a:r>
            <a:r>
              <a:rPr lang="zh-TW" altLang="en-US" sz="2000" dirty="0"/>
              <a:t>秒；</a:t>
            </a:r>
            <a:r>
              <a:rPr lang="en-US" altLang="zh-TW" sz="2000" dirty="0" err="1"/>
              <a:t>Caird</a:t>
            </a:r>
            <a:r>
              <a:rPr lang="en-US" altLang="zh-TW" sz="2000" dirty="0"/>
              <a:t> et al. (2008)</a:t>
            </a:r>
            <a:r>
              <a:rPr lang="zh-TW" altLang="en-US" sz="2000" dirty="0"/>
              <a:t>的研究指出平均掃視時間為</a:t>
            </a:r>
            <a:r>
              <a:rPr lang="en-US" altLang="zh-TW" sz="2000" dirty="0"/>
              <a:t>0.24</a:t>
            </a:r>
            <a:r>
              <a:rPr lang="zh-TW" altLang="en-US" sz="2000" dirty="0"/>
              <a:t>秒。</a:t>
            </a:r>
            <a:endParaRPr lang="en-US" altLang="zh-TW" sz="2000" dirty="0"/>
          </a:p>
          <a:p>
            <a:pPr marL="342900" indent="-342900" algn="just">
              <a:lnSpc>
                <a:spcPct val="125000"/>
              </a:lnSpc>
              <a:spcAft>
                <a:spcPts val="1200"/>
              </a:spcAft>
              <a:buFont typeface="Arial" panose="020B0604020202020204" pitchFamily="34" charset="0"/>
              <a:buChar char="•"/>
            </a:pPr>
            <a:r>
              <a:rPr lang="zh-TW" altLang="en-US" sz="2000" dirty="0"/>
              <a:t>警告呈現的時間極為重要，不當的警告時間可能會危害到駕駛員的安全</a:t>
            </a:r>
            <a:r>
              <a:rPr lang="en-US" altLang="zh-TW" sz="2000" dirty="0"/>
              <a:t>(</a:t>
            </a:r>
            <a:r>
              <a:rPr lang="en-US" altLang="zh-TW" sz="2000" dirty="0" err="1"/>
              <a:t>Mcgehee</a:t>
            </a:r>
            <a:r>
              <a:rPr lang="en-US" altLang="zh-TW" sz="2000" dirty="0"/>
              <a:t> et al., 2002)</a:t>
            </a:r>
            <a:r>
              <a:rPr lang="zh-TW" altLang="en-US" sz="2000" dirty="0"/>
              <a:t>。若呈現得太早，駕駛員可能會忽略警告或是視為誤報 </a:t>
            </a:r>
            <a:r>
              <a:rPr lang="en-US" altLang="zh-TW" sz="2000" dirty="0"/>
              <a:t>(Lee et al., 2002)</a:t>
            </a:r>
            <a:r>
              <a:rPr lang="zh-TW" altLang="en-US" sz="2000" dirty="0"/>
              <a:t>。</a:t>
            </a:r>
            <a:endParaRPr lang="en-US" altLang="zh-TW" sz="2000" dirty="0"/>
          </a:p>
          <a:p>
            <a:pPr marL="342900" indent="-342900" algn="just">
              <a:lnSpc>
                <a:spcPct val="125000"/>
              </a:lnSpc>
              <a:spcAft>
                <a:spcPts val="1200"/>
              </a:spcAft>
              <a:buFont typeface="Arial" panose="020B0604020202020204" pitchFamily="34" charset="0"/>
              <a:buChar char="•"/>
            </a:pPr>
            <a:r>
              <a:rPr lang="en-US" altLang="zh-TW" sz="2000" dirty="0"/>
              <a:t>Yan et al. (2015)</a:t>
            </a:r>
            <a:r>
              <a:rPr lang="zh-TW" altLang="en-US" sz="2000" dirty="0"/>
              <a:t>的研究將警告呈現</a:t>
            </a:r>
            <a:r>
              <a:rPr lang="en-US" altLang="zh-TW" sz="2000" dirty="0"/>
              <a:t>7</a:t>
            </a:r>
            <a:r>
              <a:rPr lang="zh-TW" altLang="en-US" sz="2000" dirty="0"/>
              <a:t>種警告時間，以幫助駕駛員應對十字路口闖紅燈事件，結果表明在事件前的</a:t>
            </a:r>
            <a:r>
              <a:rPr lang="en-US" altLang="zh-TW" sz="2000" dirty="0"/>
              <a:t>4.5-5.0</a:t>
            </a:r>
            <a:r>
              <a:rPr lang="zh-TW" altLang="en-US" sz="2000" dirty="0"/>
              <a:t>秒發出警告明顯減少反應時間。在</a:t>
            </a:r>
            <a:r>
              <a:rPr lang="en-US" altLang="zh-TW" sz="2000" dirty="0"/>
              <a:t>4.5</a:t>
            </a:r>
            <a:r>
              <a:rPr lang="zh-TW" altLang="en-US" sz="2000" dirty="0"/>
              <a:t>秒的警告會更頻繁地看像危險車輛</a:t>
            </a:r>
            <a:r>
              <a:rPr lang="en-US" altLang="zh-TW" sz="2000" dirty="0"/>
              <a:t>(Zhang et al., 2016a,b)</a:t>
            </a:r>
            <a:r>
              <a:rPr lang="zh-TW" altLang="en-US" sz="2000" dirty="0"/>
              <a:t>。結論是</a:t>
            </a:r>
            <a:r>
              <a:rPr lang="en-US" altLang="zh-TW" sz="2000" dirty="0"/>
              <a:t>4.5</a:t>
            </a:r>
            <a:r>
              <a:rPr lang="zh-TW" altLang="en-US" sz="2000" dirty="0"/>
              <a:t>秒開啟警告是最有效的時間。</a:t>
            </a:r>
            <a:endParaRPr lang="en-US" altLang="zh-TW" sz="2000" dirty="0"/>
          </a:p>
          <a:p>
            <a:pPr marL="342900" indent="-342900" algn="just">
              <a:lnSpc>
                <a:spcPct val="125000"/>
              </a:lnSpc>
              <a:spcAft>
                <a:spcPts val="1200"/>
              </a:spcAft>
              <a:buFont typeface="Arial" panose="020B0604020202020204" pitchFamily="34" charset="0"/>
              <a:buChar char="•"/>
            </a:pPr>
            <a:r>
              <a:rPr lang="zh-TW" altLang="en-US" sz="2000" dirty="0"/>
              <a:t>性能不僅會受到警告時間的影響，誤報也會降低駕駛的信任度</a:t>
            </a:r>
            <a:r>
              <a:rPr lang="en-US" altLang="zh-TW" sz="2000" dirty="0"/>
              <a:t>(</a:t>
            </a:r>
            <a:r>
              <a:rPr lang="en-US" altLang="zh-TW" sz="2000" dirty="0" err="1"/>
              <a:t>Jamson</a:t>
            </a:r>
            <a:r>
              <a:rPr lang="en-US" altLang="zh-TW" sz="2000" dirty="0"/>
              <a:t> et al., 2008)</a:t>
            </a:r>
            <a:r>
              <a:rPr lang="zh-TW" altLang="en-US" sz="2000" dirty="0"/>
              <a:t>。</a:t>
            </a:r>
            <a:endParaRPr lang="en-US" altLang="zh-TW" sz="2000" dirty="0"/>
          </a:p>
        </p:txBody>
      </p:sp>
    </p:spTree>
    <p:extLst>
      <p:ext uri="{BB962C8B-B14F-4D97-AF65-F5344CB8AC3E}">
        <p14:creationId xmlns:p14="http://schemas.microsoft.com/office/powerpoint/2010/main" val="1415568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C7000156-98FD-4A1B-92DD-6C562A43650A}"/>
              </a:ext>
            </a:extLst>
          </p:cNvPr>
          <p:cNvSpPr txBox="1"/>
          <p:nvPr/>
        </p:nvSpPr>
        <p:spPr>
          <a:xfrm>
            <a:off x="711200" y="292100"/>
            <a:ext cx="2127634" cy="461665"/>
          </a:xfrm>
          <a:prstGeom prst="rect">
            <a:avLst/>
          </a:prstGeom>
          <a:noFill/>
        </p:spPr>
        <p:txBody>
          <a:bodyPr wrap="none" rtlCol="0">
            <a:spAutoFit/>
          </a:bodyPr>
          <a:lstStyle/>
          <a:p>
            <a:r>
              <a:rPr lang="en-US" altLang="zh-TW" sz="2400" b="1" dirty="0"/>
              <a:t>Introduction</a:t>
            </a:r>
            <a:endParaRPr lang="zh-TW" altLang="en-US" sz="2400" b="1" dirty="0"/>
          </a:p>
        </p:txBody>
      </p:sp>
      <p:sp>
        <p:nvSpPr>
          <p:cNvPr id="3" name="文字方塊 2">
            <a:extLst>
              <a:ext uri="{FF2B5EF4-FFF2-40B4-BE49-F238E27FC236}">
                <a16:creationId xmlns:a16="http://schemas.microsoft.com/office/drawing/2014/main" id="{63BB756E-4AE9-48C1-927D-9D2003B8FAB7}"/>
              </a:ext>
            </a:extLst>
          </p:cNvPr>
          <p:cNvSpPr txBox="1"/>
          <p:nvPr/>
        </p:nvSpPr>
        <p:spPr>
          <a:xfrm>
            <a:off x="508000" y="1385455"/>
            <a:ext cx="1423788" cy="400110"/>
          </a:xfrm>
          <a:prstGeom prst="rect">
            <a:avLst/>
          </a:prstGeom>
          <a:noFill/>
        </p:spPr>
        <p:txBody>
          <a:bodyPr wrap="none" rtlCol="0">
            <a:spAutoFit/>
          </a:bodyPr>
          <a:lstStyle/>
          <a:p>
            <a:r>
              <a:rPr lang="zh-TW" altLang="en-US" sz="2000" dirty="0"/>
              <a:t>研究目的 </a:t>
            </a:r>
            <a:r>
              <a:rPr lang="en-US" altLang="zh-TW" sz="2000" dirty="0"/>
              <a:t>:</a:t>
            </a:r>
            <a:r>
              <a:rPr lang="zh-TW" altLang="en-US" sz="2000" dirty="0"/>
              <a:t> </a:t>
            </a:r>
          </a:p>
        </p:txBody>
      </p:sp>
      <p:sp>
        <p:nvSpPr>
          <p:cNvPr id="4" name="文字方塊 3">
            <a:extLst>
              <a:ext uri="{FF2B5EF4-FFF2-40B4-BE49-F238E27FC236}">
                <a16:creationId xmlns:a16="http://schemas.microsoft.com/office/drawing/2014/main" id="{1228F18F-04AA-47B5-9863-CDDBCC24D492}"/>
              </a:ext>
            </a:extLst>
          </p:cNvPr>
          <p:cNvSpPr txBox="1"/>
          <p:nvPr/>
        </p:nvSpPr>
        <p:spPr>
          <a:xfrm>
            <a:off x="711200" y="1884218"/>
            <a:ext cx="10136108" cy="1423595"/>
          </a:xfrm>
          <a:prstGeom prst="rect">
            <a:avLst/>
          </a:prstGeom>
          <a:noFill/>
        </p:spPr>
        <p:txBody>
          <a:bodyPr wrap="none" rtlCol="0">
            <a:spAutoFit/>
          </a:bodyPr>
          <a:lstStyle/>
          <a:p>
            <a:pPr marL="457200" indent="-457200">
              <a:lnSpc>
                <a:spcPct val="150000"/>
              </a:lnSpc>
              <a:buFont typeface="+mj-lt"/>
              <a:buAutoNum type="arabicPeriod"/>
            </a:pPr>
            <a:r>
              <a:rPr lang="zh-TW" altLang="en-US" sz="2000" dirty="0"/>
              <a:t>檢查</a:t>
            </a:r>
            <a:r>
              <a:rPr lang="en-US" altLang="zh-TW" sz="2000" dirty="0"/>
              <a:t>HUD</a:t>
            </a:r>
            <a:r>
              <a:rPr lang="zh-TW" altLang="en-US" sz="2000" dirty="0"/>
              <a:t>警報對年輕駕駛員潛在危險預期和減災能力的影響</a:t>
            </a:r>
            <a:endParaRPr lang="en-US" altLang="zh-TW" sz="2000" dirty="0"/>
          </a:p>
          <a:p>
            <a:pPr marL="457200" indent="-457200">
              <a:lnSpc>
                <a:spcPct val="150000"/>
              </a:lnSpc>
              <a:buFont typeface="+mj-lt"/>
              <a:buAutoNum type="arabicPeriod"/>
            </a:pPr>
            <a:r>
              <a:rPr lang="zh-TW" altLang="en-US" sz="2000" dirty="0"/>
              <a:t>在年輕駕駛員全神貫注並注意前方道路的情況下，確定什麼時候開始的警告最有效益</a:t>
            </a:r>
            <a:endParaRPr lang="en-US" altLang="zh-TW" sz="2000" dirty="0"/>
          </a:p>
          <a:p>
            <a:pPr marL="457200" indent="-457200">
              <a:lnSpc>
                <a:spcPct val="150000"/>
              </a:lnSpc>
              <a:buFont typeface="+mj-lt"/>
              <a:buAutoNum type="arabicPeriod"/>
            </a:pPr>
            <a:r>
              <a:rPr lang="zh-TW" altLang="en-US" sz="2000" dirty="0"/>
              <a:t>確定</a:t>
            </a:r>
            <a:r>
              <a:rPr lang="en-US" altLang="zh-TW" sz="2000" dirty="0"/>
              <a:t>HUD</a:t>
            </a:r>
            <a:r>
              <a:rPr lang="zh-TW" altLang="en-US" sz="2000" dirty="0"/>
              <a:t>的分散注意力的效果</a:t>
            </a:r>
          </a:p>
        </p:txBody>
      </p:sp>
    </p:spTree>
    <p:extLst>
      <p:ext uri="{BB962C8B-B14F-4D97-AF65-F5344CB8AC3E}">
        <p14:creationId xmlns:p14="http://schemas.microsoft.com/office/powerpoint/2010/main" val="4055756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8C62137D-C3C9-430A-BAAA-DDE3E782CDB9}"/>
              </a:ext>
            </a:extLst>
          </p:cNvPr>
          <p:cNvSpPr txBox="1"/>
          <p:nvPr/>
        </p:nvSpPr>
        <p:spPr>
          <a:xfrm>
            <a:off x="711200" y="292100"/>
            <a:ext cx="1414170" cy="461665"/>
          </a:xfrm>
          <a:prstGeom prst="rect">
            <a:avLst/>
          </a:prstGeom>
          <a:noFill/>
        </p:spPr>
        <p:txBody>
          <a:bodyPr wrap="none" rtlCol="0">
            <a:spAutoFit/>
          </a:bodyPr>
          <a:lstStyle/>
          <a:p>
            <a:r>
              <a:rPr lang="en-US" altLang="zh-TW" sz="2400" b="1" dirty="0"/>
              <a:t>Method</a:t>
            </a:r>
            <a:endParaRPr lang="zh-TW" altLang="en-US" sz="2400" b="1" dirty="0"/>
          </a:p>
        </p:txBody>
      </p:sp>
      <p:sp>
        <p:nvSpPr>
          <p:cNvPr id="2" name="文字方塊 1">
            <a:extLst>
              <a:ext uri="{FF2B5EF4-FFF2-40B4-BE49-F238E27FC236}">
                <a16:creationId xmlns:a16="http://schemas.microsoft.com/office/drawing/2014/main" id="{F297A5D7-3ACD-47D1-AC05-7ED39E6DCD33}"/>
              </a:ext>
            </a:extLst>
          </p:cNvPr>
          <p:cNvSpPr txBox="1"/>
          <p:nvPr/>
        </p:nvSpPr>
        <p:spPr>
          <a:xfrm>
            <a:off x="2247900" y="279399"/>
            <a:ext cx="2802370" cy="461665"/>
          </a:xfrm>
          <a:prstGeom prst="rect">
            <a:avLst/>
          </a:prstGeom>
          <a:noFill/>
        </p:spPr>
        <p:txBody>
          <a:bodyPr wrap="none" rtlCol="0">
            <a:spAutoFit/>
          </a:bodyPr>
          <a:lstStyle/>
          <a:p>
            <a:r>
              <a:rPr lang="zh-TW" altLang="en-US" sz="2400" b="1" dirty="0">
                <a:solidFill>
                  <a:schemeClr val="tx1">
                    <a:lumMod val="65000"/>
                    <a:lumOff val="35000"/>
                  </a:schemeClr>
                </a:solidFill>
              </a:rPr>
              <a:t>受測者 </a:t>
            </a:r>
            <a:r>
              <a:rPr lang="en-US" altLang="zh-TW" sz="2400" b="1" dirty="0">
                <a:solidFill>
                  <a:schemeClr val="tx1">
                    <a:lumMod val="65000"/>
                    <a:lumOff val="35000"/>
                  </a:schemeClr>
                </a:solidFill>
              </a:rPr>
              <a:t>&amp;</a:t>
            </a:r>
            <a:r>
              <a:rPr lang="zh-TW" altLang="en-US" sz="2400" b="1" dirty="0">
                <a:solidFill>
                  <a:schemeClr val="tx1">
                    <a:lumMod val="65000"/>
                    <a:lumOff val="35000"/>
                  </a:schemeClr>
                </a:solidFill>
              </a:rPr>
              <a:t> 實驗設備</a:t>
            </a:r>
          </a:p>
        </p:txBody>
      </p:sp>
      <p:sp>
        <p:nvSpPr>
          <p:cNvPr id="3" name="文字方塊 2">
            <a:extLst>
              <a:ext uri="{FF2B5EF4-FFF2-40B4-BE49-F238E27FC236}">
                <a16:creationId xmlns:a16="http://schemas.microsoft.com/office/drawing/2014/main" id="{486197D5-C698-4DC0-8C56-871ABE4256C7}"/>
              </a:ext>
            </a:extLst>
          </p:cNvPr>
          <p:cNvSpPr txBox="1"/>
          <p:nvPr/>
        </p:nvSpPr>
        <p:spPr>
          <a:xfrm>
            <a:off x="711200" y="1371600"/>
            <a:ext cx="2840842" cy="400110"/>
          </a:xfrm>
          <a:prstGeom prst="rect">
            <a:avLst/>
          </a:prstGeom>
          <a:noFill/>
        </p:spPr>
        <p:txBody>
          <a:bodyPr wrap="none" rtlCol="0">
            <a:spAutoFit/>
          </a:bodyPr>
          <a:lstStyle/>
          <a:p>
            <a:pPr marL="342900" indent="-342900">
              <a:buFont typeface="Arial" panose="020B0604020202020204" pitchFamily="34" charset="0"/>
              <a:buChar char="•"/>
            </a:pPr>
            <a:r>
              <a:rPr lang="zh-TW" altLang="en-US" sz="2000" dirty="0"/>
              <a:t>受測者總人數 </a:t>
            </a:r>
            <a:r>
              <a:rPr lang="en-US" altLang="zh-TW" sz="2000" dirty="0"/>
              <a:t>:</a:t>
            </a:r>
            <a:r>
              <a:rPr lang="zh-TW" altLang="en-US" sz="2000" dirty="0"/>
              <a:t> </a:t>
            </a:r>
            <a:r>
              <a:rPr lang="en-US" altLang="zh-TW" sz="2000" dirty="0"/>
              <a:t>48</a:t>
            </a:r>
            <a:r>
              <a:rPr lang="zh-TW" altLang="en-US" sz="2000" dirty="0"/>
              <a:t>位</a:t>
            </a:r>
          </a:p>
        </p:txBody>
      </p:sp>
      <p:sp>
        <p:nvSpPr>
          <p:cNvPr id="5" name="文字方塊 4">
            <a:extLst>
              <a:ext uri="{FF2B5EF4-FFF2-40B4-BE49-F238E27FC236}">
                <a16:creationId xmlns:a16="http://schemas.microsoft.com/office/drawing/2014/main" id="{56D58E1A-FBA8-47EC-8F84-F4D45956153F}"/>
              </a:ext>
            </a:extLst>
          </p:cNvPr>
          <p:cNvSpPr txBox="1"/>
          <p:nvPr/>
        </p:nvSpPr>
        <p:spPr>
          <a:xfrm>
            <a:off x="3822700" y="1260880"/>
            <a:ext cx="3669594" cy="1885260"/>
          </a:xfrm>
          <a:prstGeom prst="rect">
            <a:avLst/>
          </a:prstGeom>
          <a:noFill/>
        </p:spPr>
        <p:txBody>
          <a:bodyPr wrap="none" rtlCol="0">
            <a:spAutoFit/>
          </a:bodyPr>
          <a:lstStyle/>
          <a:p>
            <a:pPr marL="285750" indent="-285750">
              <a:lnSpc>
                <a:spcPct val="150000"/>
              </a:lnSpc>
              <a:buFont typeface="Wingdings" panose="05000000000000000000" pitchFamily="2" charset="2"/>
              <a:buChar char="Ø"/>
            </a:pPr>
            <a:r>
              <a:rPr lang="en-US" altLang="zh-TW" sz="2000" dirty="0"/>
              <a:t>24</a:t>
            </a:r>
            <a:r>
              <a:rPr lang="zh-TW" altLang="en-US" sz="2000" dirty="0"/>
              <a:t>位女性；</a:t>
            </a:r>
            <a:r>
              <a:rPr lang="en-US" altLang="zh-TW" sz="2000" dirty="0"/>
              <a:t>24</a:t>
            </a:r>
            <a:r>
              <a:rPr lang="zh-TW" altLang="en-US" sz="2000" dirty="0"/>
              <a:t>位男性</a:t>
            </a:r>
            <a:endParaRPr lang="en-US" altLang="zh-TW" sz="2000" dirty="0"/>
          </a:p>
          <a:p>
            <a:pPr marL="285750" indent="-285750">
              <a:lnSpc>
                <a:spcPct val="150000"/>
              </a:lnSpc>
              <a:buFont typeface="Wingdings" panose="05000000000000000000" pitchFamily="2" charset="2"/>
              <a:buChar char="Ø"/>
            </a:pPr>
            <a:r>
              <a:rPr lang="zh-TW" altLang="en-US" sz="2000" dirty="0"/>
              <a:t>年齡介於</a:t>
            </a:r>
            <a:r>
              <a:rPr lang="en-US" altLang="zh-TW" sz="2000" dirty="0"/>
              <a:t>18-25</a:t>
            </a:r>
            <a:r>
              <a:rPr lang="zh-TW" altLang="en-US" sz="2000" dirty="0"/>
              <a:t>歲</a:t>
            </a:r>
            <a:endParaRPr lang="en-US" altLang="zh-TW" sz="2000" dirty="0"/>
          </a:p>
          <a:p>
            <a:pPr marL="285750" indent="-285750">
              <a:lnSpc>
                <a:spcPct val="150000"/>
              </a:lnSpc>
              <a:buFont typeface="Wingdings" panose="05000000000000000000" pitchFamily="2" charset="2"/>
              <a:buChar char="Ø"/>
            </a:pPr>
            <a:r>
              <a:rPr lang="zh-TW" altLang="en-US" sz="2000" dirty="0"/>
              <a:t>平均年齡為</a:t>
            </a:r>
            <a:r>
              <a:rPr lang="en-US" altLang="zh-TW" sz="2000" dirty="0"/>
              <a:t>20.5</a:t>
            </a:r>
            <a:r>
              <a:rPr lang="zh-TW" altLang="en-US" sz="2000" dirty="0"/>
              <a:t>歲 </a:t>
            </a:r>
            <a:r>
              <a:rPr lang="en-US" altLang="zh-TW" sz="2000" dirty="0"/>
              <a:t>(SD=2.3)</a:t>
            </a:r>
          </a:p>
          <a:p>
            <a:pPr marL="285750" indent="-285750">
              <a:lnSpc>
                <a:spcPct val="150000"/>
              </a:lnSpc>
              <a:buFont typeface="Wingdings" panose="05000000000000000000" pitchFamily="2" charset="2"/>
              <a:buChar char="Ø"/>
            </a:pPr>
            <a:r>
              <a:rPr lang="zh-TW" altLang="en-US" sz="2000" dirty="0"/>
              <a:t>平均駕駛</a:t>
            </a:r>
            <a:r>
              <a:rPr lang="en-US" altLang="zh-TW" sz="2000" dirty="0"/>
              <a:t>3.3</a:t>
            </a:r>
            <a:r>
              <a:rPr lang="zh-TW" altLang="en-US" sz="2000" dirty="0"/>
              <a:t>年 </a:t>
            </a:r>
            <a:r>
              <a:rPr lang="en-US" altLang="zh-TW" sz="2000" dirty="0"/>
              <a:t>(SD=2.2)</a:t>
            </a:r>
          </a:p>
        </p:txBody>
      </p:sp>
      <p:sp>
        <p:nvSpPr>
          <p:cNvPr id="6" name="文字方塊 5">
            <a:extLst>
              <a:ext uri="{FF2B5EF4-FFF2-40B4-BE49-F238E27FC236}">
                <a16:creationId xmlns:a16="http://schemas.microsoft.com/office/drawing/2014/main" id="{690EA211-96DA-44DF-94FE-D744DE47A301}"/>
              </a:ext>
            </a:extLst>
          </p:cNvPr>
          <p:cNvSpPr txBox="1"/>
          <p:nvPr/>
        </p:nvSpPr>
        <p:spPr>
          <a:xfrm>
            <a:off x="711200" y="3776676"/>
            <a:ext cx="7208768" cy="1423595"/>
          </a:xfrm>
          <a:prstGeom prst="rect">
            <a:avLst/>
          </a:prstGeom>
          <a:noFill/>
        </p:spPr>
        <p:txBody>
          <a:bodyPr wrap="none" rtlCol="0">
            <a:spAutoFit/>
          </a:bodyPr>
          <a:lstStyle/>
          <a:p>
            <a:pPr marL="342900" indent="-342900">
              <a:lnSpc>
                <a:spcPct val="150000"/>
              </a:lnSpc>
              <a:buFont typeface="Arial" panose="020B0604020202020204" pitchFamily="34" charset="0"/>
              <a:buChar char="•"/>
            </a:pPr>
            <a:r>
              <a:rPr lang="zh-TW" altLang="en-US" sz="2000" dirty="0"/>
              <a:t>模擬器 </a:t>
            </a:r>
            <a:r>
              <a:rPr lang="en-US" altLang="zh-TW" sz="2000" dirty="0"/>
              <a:t>:</a:t>
            </a:r>
            <a:r>
              <a:rPr lang="zh-TW" altLang="en-US" sz="2000" dirty="0"/>
              <a:t> </a:t>
            </a:r>
            <a:r>
              <a:rPr lang="en-US" altLang="zh-TW" sz="2000" dirty="0"/>
              <a:t>Realtime Technologies Inc.</a:t>
            </a:r>
          </a:p>
          <a:p>
            <a:pPr marL="342900" indent="-342900">
              <a:lnSpc>
                <a:spcPct val="150000"/>
              </a:lnSpc>
              <a:buFont typeface="Arial" panose="020B0604020202020204" pitchFamily="34" charset="0"/>
              <a:buChar char="•"/>
            </a:pPr>
            <a:r>
              <a:rPr lang="zh-TW" altLang="en-US" sz="2000" dirty="0"/>
              <a:t>三個螢幕，水平視野</a:t>
            </a:r>
            <a:r>
              <a:rPr lang="en-US" altLang="zh-TW" sz="2000" dirty="0"/>
              <a:t>150°</a:t>
            </a:r>
            <a:r>
              <a:rPr lang="zh-TW" altLang="en-US" sz="2000" dirty="0"/>
              <a:t>，垂直視野</a:t>
            </a:r>
            <a:r>
              <a:rPr lang="en-US" altLang="zh-TW" sz="2000" dirty="0"/>
              <a:t>30 °</a:t>
            </a:r>
          </a:p>
          <a:p>
            <a:pPr marL="342900" indent="-342900">
              <a:lnSpc>
                <a:spcPct val="150000"/>
              </a:lnSpc>
              <a:buFont typeface="Arial" panose="020B0604020202020204" pitchFamily="34" charset="0"/>
              <a:buChar char="•"/>
            </a:pPr>
            <a:r>
              <a:rPr lang="zh-TW" altLang="en-US" sz="2000" dirty="0"/>
              <a:t>眼動儀 </a:t>
            </a:r>
            <a:r>
              <a:rPr lang="en-US" altLang="zh-TW" sz="2000" dirty="0"/>
              <a:t>:</a:t>
            </a:r>
            <a:r>
              <a:rPr lang="zh-TW" altLang="en-US" sz="2000" dirty="0"/>
              <a:t> </a:t>
            </a:r>
            <a:r>
              <a:rPr lang="en-US" altLang="zh-TW" sz="2000" dirty="0"/>
              <a:t>Applied Science Laboratories (ASL) Mobile Eye</a:t>
            </a:r>
            <a:endParaRPr lang="zh-TW" altLang="en-US" sz="2000" dirty="0"/>
          </a:p>
        </p:txBody>
      </p:sp>
    </p:spTree>
    <p:extLst>
      <p:ext uri="{BB962C8B-B14F-4D97-AF65-F5344CB8AC3E}">
        <p14:creationId xmlns:p14="http://schemas.microsoft.com/office/powerpoint/2010/main" val="1917199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8C62137D-C3C9-430A-BAAA-DDE3E782CDB9}"/>
              </a:ext>
            </a:extLst>
          </p:cNvPr>
          <p:cNvSpPr txBox="1"/>
          <p:nvPr/>
        </p:nvSpPr>
        <p:spPr>
          <a:xfrm>
            <a:off x="711200" y="292100"/>
            <a:ext cx="1414170" cy="461665"/>
          </a:xfrm>
          <a:prstGeom prst="rect">
            <a:avLst/>
          </a:prstGeom>
          <a:noFill/>
        </p:spPr>
        <p:txBody>
          <a:bodyPr wrap="none" rtlCol="0">
            <a:spAutoFit/>
          </a:bodyPr>
          <a:lstStyle/>
          <a:p>
            <a:r>
              <a:rPr lang="en-US" altLang="zh-TW" sz="2400" b="1" dirty="0"/>
              <a:t>Method</a:t>
            </a:r>
            <a:endParaRPr lang="zh-TW" altLang="en-US" sz="2400" b="1" dirty="0"/>
          </a:p>
        </p:txBody>
      </p:sp>
      <p:sp>
        <p:nvSpPr>
          <p:cNvPr id="2" name="文字方塊 1">
            <a:extLst>
              <a:ext uri="{FF2B5EF4-FFF2-40B4-BE49-F238E27FC236}">
                <a16:creationId xmlns:a16="http://schemas.microsoft.com/office/drawing/2014/main" id="{F297A5D7-3ACD-47D1-AC05-7ED39E6DCD33}"/>
              </a:ext>
            </a:extLst>
          </p:cNvPr>
          <p:cNvSpPr txBox="1"/>
          <p:nvPr/>
        </p:nvSpPr>
        <p:spPr>
          <a:xfrm>
            <a:off x="2247900" y="279399"/>
            <a:ext cx="1415772" cy="461665"/>
          </a:xfrm>
          <a:prstGeom prst="rect">
            <a:avLst/>
          </a:prstGeom>
          <a:noFill/>
        </p:spPr>
        <p:txBody>
          <a:bodyPr wrap="none" rtlCol="0">
            <a:spAutoFit/>
          </a:bodyPr>
          <a:lstStyle/>
          <a:p>
            <a:r>
              <a:rPr lang="zh-TW" altLang="en-US" sz="2400" b="1" dirty="0">
                <a:solidFill>
                  <a:schemeClr val="tx1">
                    <a:lumMod val="65000"/>
                    <a:lumOff val="35000"/>
                  </a:schemeClr>
                </a:solidFill>
              </a:rPr>
              <a:t>實驗場景</a:t>
            </a:r>
          </a:p>
        </p:txBody>
      </p:sp>
      <p:pic>
        <p:nvPicPr>
          <p:cNvPr id="6" name="圖片 5">
            <a:extLst>
              <a:ext uri="{FF2B5EF4-FFF2-40B4-BE49-F238E27FC236}">
                <a16:creationId xmlns:a16="http://schemas.microsoft.com/office/drawing/2014/main" id="{52B8A006-DF32-4B93-B61B-818C8AC8F067}"/>
              </a:ext>
            </a:extLst>
          </p:cNvPr>
          <p:cNvPicPr>
            <a:picLocks noChangeAspect="1"/>
          </p:cNvPicPr>
          <p:nvPr/>
        </p:nvPicPr>
        <p:blipFill>
          <a:blip r:embed="rId3"/>
          <a:stretch>
            <a:fillRect/>
          </a:stretch>
        </p:blipFill>
        <p:spPr>
          <a:xfrm>
            <a:off x="742950" y="1245806"/>
            <a:ext cx="10706100" cy="5078795"/>
          </a:xfrm>
          <a:prstGeom prst="rect">
            <a:avLst/>
          </a:prstGeom>
        </p:spPr>
      </p:pic>
    </p:spTree>
    <p:extLst>
      <p:ext uri="{BB962C8B-B14F-4D97-AF65-F5344CB8AC3E}">
        <p14:creationId xmlns:p14="http://schemas.microsoft.com/office/powerpoint/2010/main" val="263267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8C62137D-C3C9-430A-BAAA-DDE3E782CDB9}"/>
              </a:ext>
            </a:extLst>
          </p:cNvPr>
          <p:cNvSpPr txBox="1"/>
          <p:nvPr/>
        </p:nvSpPr>
        <p:spPr>
          <a:xfrm>
            <a:off x="711200" y="292100"/>
            <a:ext cx="1414170" cy="461665"/>
          </a:xfrm>
          <a:prstGeom prst="rect">
            <a:avLst/>
          </a:prstGeom>
          <a:noFill/>
        </p:spPr>
        <p:txBody>
          <a:bodyPr wrap="none" rtlCol="0">
            <a:spAutoFit/>
          </a:bodyPr>
          <a:lstStyle/>
          <a:p>
            <a:r>
              <a:rPr lang="en-US" altLang="zh-TW" sz="2400" b="1" dirty="0"/>
              <a:t>Method</a:t>
            </a:r>
            <a:endParaRPr lang="zh-TW" altLang="en-US" sz="2400" b="1" dirty="0"/>
          </a:p>
        </p:txBody>
      </p:sp>
      <p:sp>
        <p:nvSpPr>
          <p:cNvPr id="2" name="文字方塊 1">
            <a:extLst>
              <a:ext uri="{FF2B5EF4-FFF2-40B4-BE49-F238E27FC236}">
                <a16:creationId xmlns:a16="http://schemas.microsoft.com/office/drawing/2014/main" id="{F297A5D7-3ACD-47D1-AC05-7ED39E6DCD33}"/>
              </a:ext>
            </a:extLst>
          </p:cNvPr>
          <p:cNvSpPr txBox="1"/>
          <p:nvPr/>
        </p:nvSpPr>
        <p:spPr>
          <a:xfrm>
            <a:off x="2247900" y="279399"/>
            <a:ext cx="2151551" cy="461665"/>
          </a:xfrm>
          <a:prstGeom prst="rect">
            <a:avLst/>
          </a:prstGeom>
          <a:noFill/>
        </p:spPr>
        <p:txBody>
          <a:bodyPr wrap="none" rtlCol="0">
            <a:spAutoFit/>
          </a:bodyPr>
          <a:lstStyle/>
          <a:p>
            <a:r>
              <a:rPr lang="en-US" altLang="zh-TW" sz="2400" b="1" dirty="0">
                <a:solidFill>
                  <a:schemeClr val="tx1">
                    <a:lumMod val="65000"/>
                    <a:lumOff val="35000"/>
                  </a:schemeClr>
                </a:solidFill>
              </a:rPr>
              <a:t>HUD</a:t>
            </a:r>
            <a:r>
              <a:rPr lang="zh-TW" altLang="en-US" sz="2400" b="1" dirty="0">
                <a:solidFill>
                  <a:schemeClr val="tx1">
                    <a:lumMod val="65000"/>
                    <a:lumOff val="35000"/>
                  </a:schemeClr>
                </a:solidFill>
              </a:rPr>
              <a:t>警告呈現</a:t>
            </a:r>
          </a:p>
        </p:txBody>
      </p:sp>
      <p:pic>
        <p:nvPicPr>
          <p:cNvPr id="6" name="圖片 5">
            <a:extLst>
              <a:ext uri="{FF2B5EF4-FFF2-40B4-BE49-F238E27FC236}">
                <a16:creationId xmlns:a16="http://schemas.microsoft.com/office/drawing/2014/main" id="{52B8A006-DF32-4B93-B61B-818C8AC8F0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4445" y="1136475"/>
            <a:ext cx="9803109" cy="5320094"/>
          </a:xfrm>
          <a:prstGeom prst="rect">
            <a:avLst/>
          </a:prstGeom>
        </p:spPr>
      </p:pic>
    </p:spTree>
    <p:extLst>
      <p:ext uri="{BB962C8B-B14F-4D97-AF65-F5344CB8AC3E}">
        <p14:creationId xmlns:p14="http://schemas.microsoft.com/office/powerpoint/2010/main" val="1234154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5F9288CF-41F1-4D18-891C-1166CF4290B6}"/>
              </a:ext>
            </a:extLst>
          </p:cNvPr>
          <p:cNvSpPr txBox="1"/>
          <p:nvPr/>
        </p:nvSpPr>
        <p:spPr>
          <a:xfrm>
            <a:off x="711200" y="292100"/>
            <a:ext cx="1414170" cy="461665"/>
          </a:xfrm>
          <a:prstGeom prst="rect">
            <a:avLst/>
          </a:prstGeom>
          <a:noFill/>
        </p:spPr>
        <p:txBody>
          <a:bodyPr wrap="none" rtlCol="0">
            <a:spAutoFit/>
          </a:bodyPr>
          <a:lstStyle/>
          <a:p>
            <a:r>
              <a:rPr lang="en-US" altLang="zh-TW" sz="2400" b="1" dirty="0"/>
              <a:t>Method</a:t>
            </a:r>
            <a:endParaRPr lang="zh-TW" altLang="en-US" sz="2400" b="1" dirty="0"/>
          </a:p>
        </p:txBody>
      </p:sp>
      <p:sp>
        <p:nvSpPr>
          <p:cNvPr id="3" name="文字方塊 2">
            <a:extLst>
              <a:ext uri="{FF2B5EF4-FFF2-40B4-BE49-F238E27FC236}">
                <a16:creationId xmlns:a16="http://schemas.microsoft.com/office/drawing/2014/main" id="{37414D7B-CBE1-4514-9EEC-C3A7D8EFCCA6}"/>
              </a:ext>
            </a:extLst>
          </p:cNvPr>
          <p:cNvSpPr txBox="1"/>
          <p:nvPr/>
        </p:nvSpPr>
        <p:spPr>
          <a:xfrm>
            <a:off x="2247900" y="279399"/>
            <a:ext cx="2494594" cy="461665"/>
          </a:xfrm>
          <a:prstGeom prst="rect">
            <a:avLst/>
          </a:prstGeom>
          <a:noFill/>
        </p:spPr>
        <p:txBody>
          <a:bodyPr wrap="none" rtlCol="0">
            <a:spAutoFit/>
          </a:bodyPr>
          <a:lstStyle/>
          <a:p>
            <a:r>
              <a:rPr lang="zh-TW" altLang="en-US" sz="2400" b="1" dirty="0">
                <a:solidFill>
                  <a:schemeClr val="tx1">
                    <a:lumMod val="65000"/>
                    <a:lumOff val="35000"/>
                  </a:schemeClr>
                </a:solidFill>
              </a:rPr>
              <a:t>自變項 </a:t>
            </a:r>
            <a:r>
              <a:rPr lang="en-US" altLang="zh-TW" sz="2400" b="1" dirty="0">
                <a:solidFill>
                  <a:schemeClr val="tx1">
                    <a:lumMod val="65000"/>
                    <a:lumOff val="35000"/>
                  </a:schemeClr>
                </a:solidFill>
              </a:rPr>
              <a:t>&amp;</a:t>
            </a:r>
            <a:r>
              <a:rPr lang="zh-TW" altLang="en-US" sz="2400" b="1" dirty="0">
                <a:solidFill>
                  <a:schemeClr val="tx1">
                    <a:lumMod val="65000"/>
                    <a:lumOff val="35000"/>
                  </a:schemeClr>
                </a:solidFill>
              </a:rPr>
              <a:t> 依變項</a:t>
            </a:r>
          </a:p>
        </p:txBody>
      </p:sp>
      <p:pic>
        <p:nvPicPr>
          <p:cNvPr id="4" name="圖片 3">
            <a:extLst>
              <a:ext uri="{FF2B5EF4-FFF2-40B4-BE49-F238E27FC236}">
                <a16:creationId xmlns:a16="http://schemas.microsoft.com/office/drawing/2014/main" id="{BE172F8D-A48F-4A44-AEAE-2ED04B519691}"/>
              </a:ext>
            </a:extLst>
          </p:cNvPr>
          <p:cNvPicPr>
            <a:picLocks noChangeAspect="1"/>
          </p:cNvPicPr>
          <p:nvPr/>
        </p:nvPicPr>
        <p:blipFill rotWithShape="1">
          <a:blip r:embed="rId2"/>
          <a:srcRect l="41793"/>
          <a:stretch/>
        </p:blipFill>
        <p:spPr>
          <a:xfrm>
            <a:off x="7484166" y="3789707"/>
            <a:ext cx="3548270" cy="2419350"/>
          </a:xfrm>
          <a:prstGeom prst="rect">
            <a:avLst/>
          </a:prstGeom>
        </p:spPr>
      </p:pic>
      <p:pic>
        <p:nvPicPr>
          <p:cNvPr id="5" name="圖片 4">
            <a:extLst>
              <a:ext uri="{FF2B5EF4-FFF2-40B4-BE49-F238E27FC236}">
                <a16:creationId xmlns:a16="http://schemas.microsoft.com/office/drawing/2014/main" id="{F7679AA2-0BC3-4174-B407-BC8DACFF1977}"/>
              </a:ext>
            </a:extLst>
          </p:cNvPr>
          <p:cNvPicPr>
            <a:picLocks noChangeAspect="1"/>
          </p:cNvPicPr>
          <p:nvPr/>
        </p:nvPicPr>
        <p:blipFill rotWithShape="1">
          <a:blip r:embed="rId2"/>
          <a:srcRect t="12479" r="60275" b="13985"/>
          <a:stretch/>
        </p:blipFill>
        <p:spPr>
          <a:xfrm>
            <a:off x="7484165" y="1060712"/>
            <a:ext cx="3548269" cy="2606828"/>
          </a:xfrm>
          <a:prstGeom prst="rect">
            <a:avLst/>
          </a:prstGeom>
        </p:spPr>
      </p:pic>
      <p:grpSp>
        <p:nvGrpSpPr>
          <p:cNvPr id="8" name="群組 7">
            <a:extLst>
              <a:ext uri="{FF2B5EF4-FFF2-40B4-BE49-F238E27FC236}">
                <a16:creationId xmlns:a16="http://schemas.microsoft.com/office/drawing/2014/main" id="{34A82185-B472-4759-BEE4-F780A4A1837C}"/>
              </a:ext>
            </a:extLst>
          </p:cNvPr>
          <p:cNvGrpSpPr/>
          <p:nvPr/>
        </p:nvGrpSpPr>
        <p:grpSpPr>
          <a:xfrm>
            <a:off x="2639394" y="1442509"/>
            <a:ext cx="3844533" cy="2285370"/>
            <a:chOff x="572054" y="1371600"/>
            <a:chExt cx="3844533" cy="2285370"/>
          </a:xfrm>
        </p:grpSpPr>
        <p:sp>
          <p:nvSpPr>
            <p:cNvPr id="6" name="文字方塊 5">
              <a:extLst>
                <a:ext uri="{FF2B5EF4-FFF2-40B4-BE49-F238E27FC236}">
                  <a16:creationId xmlns:a16="http://schemas.microsoft.com/office/drawing/2014/main" id="{11313F2B-83D9-4753-8AB1-1192DB977281}"/>
                </a:ext>
              </a:extLst>
            </p:cNvPr>
            <p:cNvSpPr txBox="1"/>
            <p:nvPr/>
          </p:nvSpPr>
          <p:spPr>
            <a:xfrm>
              <a:off x="572054" y="1371600"/>
              <a:ext cx="3565400" cy="400110"/>
            </a:xfrm>
            <a:prstGeom prst="rect">
              <a:avLst/>
            </a:prstGeom>
            <a:noFill/>
          </p:spPr>
          <p:txBody>
            <a:bodyPr wrap="none" rtlCol="0">
              <a:spAutoFit/>
            </a:bodyPr>
            <a:lstStyle/>
            <a:p>
              <a:pPr marL="342900" indent="-342900">
                <a:buFont typeface="Arial" panose="020B0604020202020204" pitchFamily="34" charset="0"/>
                <a:buChar char="•"/>
              </a:pPr>
              <a:r>
                <a:rPr lang="zh-TW" altLang="en-US" sz="2000" dirty="0"/>
                <a:t>受測者會被隨機分成四組 </a:t>
              </a:r>
              <a:r>
                <a:rPr lang="en-US" altLang="zh-TW" sz="2000" dirty="0"/>
                <a:t>:</a:t>
              </a:r>
              <a:r>
                <a:rPr lang="zh-TW" altLang="en-US" sz="2000" dirty="0"/>
                <a:t> </a:t>
              </a:r>
            </a:p>
          </p:txBody>
        </p:sp>
        <p:sp>
          <p:nvSpPr>
            <p:cNvPr id="7" name="文字方塊 6">
              <a:extLst>
                <a:ext uri="{FF2B5EF4-FFF2-40B4-BE49-F238E27FC236}">
                  <a16:creationId xmlns:a16="http://schemas.microsoft.com/office/drawing/2014/main" id="{9C490D48-1831-4002-8FE9-30536CDE39A6}"/>
                </a:ext>
              </a:extLst>
            </p:cNvPr>
            <p:cNvSpPr txBox="1"/>
            <p:nvPr/>
          </p:nvSpPr>
          <p:spPr>
            <a:xfrm>
              <a:off x="978787" y="1771710"/>
              <a:ext cx="3437800" cy="1885260"/>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zh-TW" altLang="en-US" sz="2000" dirty="0"/>
                <a:t>沒有警告提示</a:t>
              </a:r>
              <a:r>
                <a:rPr lang="en-US" altLang="zh-TW" sz="2000" dirty="0"/>
                <a:t>(</a:t>
              </a:r>
              <a:r>
                <a:rPr lang="zh-TW" altLang="en-US" sz="2000" dirty="0"/>
                <a:t>控制組</a:t>
              </a:r>
              <a:r>
                <a:rPr lang="en-US" altLang="zh-TW" sz="2000" dirty="0"/>
                <a:t>)</a:t>
              </a:r>
            </a:p>
            <a:p>
              <a:pPr marL="285750" indent="-285750">
                <a:lnSpc>
                  <a:spcPct val="150000"/>
                </a:lnSpc>
                <a:buFont typeface="Wingdings" panose="05000000000000000000" pitchFamily="2" charset="2"/>
                <a:buChar char="Ø"/>
              </a:pPr>
              <a:r>
                <a:rPr lang="zh-TW" altLang="en-US" sz="2000" dirty="0"/>
                <a:t>危險出現前</a:t>
              </a:r>
              <a:r>
                <a:rPr lang="en-US" altLang="zh-TW" sz="2000" dirty="0"/>
                <a:t>2</a:t>
              </a:r>
              <a:r>
                <a:rPr lang="zh-TW" altLang="en-US" sz="2000" dirty="0"/>
                <a:t>秒</a:t>
              </a:r>
              <a:endParaRPr lang="en-US" altLang="zh-TW" sz="2000" dirty="0"/>
            </a:p>
            <a:p>
              <a:pPr marL="285750" indent="-285750">
                <a:lnSpc>
                  <a:spcPct val="150000"/>
                </a:lnSpc>
                <a:buFont typeface="Wingdings" panose="05000000000000000000" pitchFamily="2" charset="2"/>
                <a:buChar char="Ø"/>
              </a:pPr>
              <a:r>
                <a:rPr lang="zh-TW" altLang="en-US" sz="2000" dirty="0"/>
                <a:t>危險出現前</a:t>
              </a:r>
              <a:r>
                <a:rPr lang="en-US" altLang="zh-TW" sz="2000" dirty="0"/>
                <a:t>3</a:t>
              </a:r>
              <a:r>
                <a:rPr lang="zh-TW" altLang="en-US" sz="2000" dirty="0"/>
                <a:t>秒</a:t>
              </a:r>
              <a:endParaRPr lang="en-US" altLang="zh-TW" sz="2000" dirty="0"/>
            </a:p>
            <a:p>
              <a:pPr marL="285750" indent="-285750">
                <a:lnSpc>
                  <a:spcPct val="150000"/>
                </a:lnSpc>
                <a:buFont typeface="Wingdings" panose="05000000000000000000" pitchFamily="2" charset="2"/>
                <a:buChar char="Ø"/>
              </a:pPr>
              <a:r>
                <a:rPr lang="zh-TW" altLang="en-US" sz="2000" dirty="0"/>
                <a:t>危險出現前</a:t>
              </a:r>
              <a:r>
                <a:rPr lang="en-US" altLang="zh-TW" sz="2000" dirty="0"/>
                <a:t>4</a:t>
              </a:r>
              <a:r>
                <a:rPr lang="zh-TW" altLang="en-US" sz="2000" dirty="0"/>
                <a:t>秒</a:t>
              </a:r>
              <a:endParaRPr lang="en-US" altLang="zh-TW" sz="2000" dirty="0"/>
            </a:p>
          </p:txBody>
        </p:sp>
      </p:grpSp>
      <p:grpSp>
        <p:nvGrpSpPr>
          <p:cNvPr id="11" name="群組 10">
            <a:extLst>
              <a:ext uri="{FF2B5EF4-FFF2-40B4-BE49-F238E27FC236}">
                <a16:creationId xmlns:a16="http://schemas.microsoft.com/office/drawing/2014/main" id="{4B7593A9-1331-4965-8419-E56E54C327A8}"/>
              </a:ext>
            </a:extLst>
          </p:cNvPr>
          <p:cNvGrpSpPr/>
          <p:nvPr/>
        </p:nvGrpSpPr>
        <p:grpSpPr>
          <a:xfrm>
            <a:off x="1081703" y="1427045"/>
            <a:ext cx="1166193" cy="570059"/>
            <a:chOff x="1542273" y="3876261"/>
            <a:chExt cx="1166193" cy="570059"/>
          </a:xfrm>
        </p:grpSpPr>
        <p:sp>
          <p:nvSpPr>
            <p:cNvPr id="9" name="文字方塊 8">
              <a:extLst>
                <a:ext uri="{FF2B5EF4-FFF2-40B4-BE49-F238E27FC236}">
                  <a16:creationId xmlns:a16="http://schemas.microsoft.com/office/drawing/2014/main" id="{1EC75E1B-0824-4A67-A989-D146AB36D07D}"/>
                </a:ext>
              </a:extLst>
            </p:cNvPr>
            <p:cNvSpPr txBox="1"/>
            <p:nvPr/>
          </p:nvSpPr>
          <p:spPr>
            <a:xfrm>
              <a:off x="1648315" y="3961235"/>
              <a:ext cx="954107" cy="400110"/>
            </a:xfrm>
            <a:prstGeom prst="rect">
              <a:avLst/>
            </a:prstGeom>
            <a:noFill/>
          </p:spPr>
          <p:txBody>
            <a:bodyPr wrap="none" rtlCol="0">
              <a:spAutoFit/>
            </a:bodyPr>
            <a:lstStyle/>
            <a:p>
              <a:r>
                <a:rPr lang="zh-TW" altLang="en-US" sz="2000" b="1" dirty="0"/>
                <a:t>自變項</a:t>
              </a:r>
            </a:p>
          </p:txBody>
        </p:sp>
        <p:sp>
          <p:nvSpPr>
            <p:cNvPr id="10" name="矩形 9">
              <a:extLst>
                <a:ext uri="{FF2B5EF4-FFF2-40B4-BE49-F238E27FC236}">
                  <a16:creationId xmlns:a16="http://schemas.microsoft.com/office/drawing/2014/main" id="{27AB484F-C5E4-454D-8154-7E9D810EA4BD}"/>
                </a:ext>
              </a:extLst>
            </p:cNvPr>
            <p:cNvSpPr/>
            <p:nvPr/>
          </p:nvSpPr>
          <p:spPr>
            <a:xfrm>
              <a:off x="1542273" y="3876261"/>
              <a:ext cx="1166193" cy="57005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12" name="群組 11">
            <a:extLst>
              <a:ext uri="{FF2B5EF4-FFF2-40B4-BE49-F238E27FC236}">
                <a16:creationId xmlns:a16="http://schemas.microsoft.com/office/drawing/2014/main" id="{69F79DC7-04DC-4748-A7CC-EB884E8C93B7}"/>
              </a:ext>
            </a:extLst>
          </p:cNvPr>
          <p:cNvGrpSpPr/>
          <p:nvPr/>
        </p:nvGrpSpPr>
        <p:grpSpPr>
          <a:xfrm>
            <a:off x="1081701" y="4290838"/>
            <a:ext cx="1166193" cy="570059"/>
            <a:chOff x="1542273" y="3876261"/>
            <a:chExt cx="1166193" cy="570059"/>
          </a:xfrm>
        </p:grpSpPr>
        <p:sp>
          <p:nvSpPr>
            <p:cNvPr id="13" name="文字方塊 12">
              <a:extLst>
                <a:ext uri="{FF2B5EF4-FFF2-40B4-BE49-F238E27FC236}">
                  <a16:creationId xmlns:a16="http://schemas.microsoft.com/office/drawing/2014/main" id="{D7E370FB-A288-4300-A302-DB3A40CF338A}"/>
                </a:ext>
              </a:extLst>
            </p:cNvPr>
            <p:cNvSpPr txBox="1"/>
            <p:nvPr/>
          </p:nvSpPr>
          <p:spPr>
            <a:xfrm>
              <a:off x="1648315" y="3961235"/>
              <a:ext cx="954107" cy="400110"/>
            </a:xfrm>
            <a:prstGeom prst="rect">
              <a:avLst/>
            </a:prstGeom>
            <a:noFill/>
          </p:spPr>
          <p:txBody>
            <a:bodyPr wrap="none" rtlCol="0">
              <a:spAutoFit/>
            </a:bodyPr>
            <a:lstStyle/>
            <a:p>
              <a:r>
                <a:rPr lang="zh-TW" altLang="en-US" sz="2000" b="1" dirty="0"/>
                <a:t>依變項</a:t>
              </a:r>
            </a:p>
          </p:txBody>
        </p:sp>
        <p:sp>
          <p:nvSpPr>
            <p:cNvPr id="14" name="矩形 13">
              <a:extLst>
                <a:ext uri="{FF2B5EF4-FFF2-40B4-BE49-F238E27FC236}">
                  <a16:creationId xmlns:a16="http://schemas.microsoft.com/office/drawing/2014/main" id="{67AC8464-48BE-44C9-BB58-4A9C8E6A955B}"/>
                </a:ext>
              </a:extLst>
            </p:cNvPr>
            <p:cNvSpPr/>
            <p:nvPr/>
          </p:nvSpPr>
          <p:spPr>
            <a:xfrm>
              <a:off x="1542273" y="3876261"/>
              <a:ext cx="1166193" cy="57005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5" name="文字方塊 14">
            <a:extLst>
              <a:ext uri="{FF2B5EF4-FFF2-40B4-BE49-F238E27FC236}">
                <a16:creationId xmlns:a16="http://schemas.microsoft.com/office/drawing/2014/main" id="{A3AF207C-A85D-4A40-9F91-B67C3F335ABD}"/>
              </a:ext>
            </a:extLst>
          </p:cNvPr>
          <p:cNvSpPr txBox="1"/>
          <p:nvPr/>
        </p:nvSpPr>
        <p:spPr>
          <a:xfrm>
            <a:off x="2639394" y="4287584"/>
            <a:ext cx="3608680" cy="1423595"/>
          </a:xfrm>
          <a:prstGeom prst="rect">
            <a:avLst/>
          </a:prstGeom>
          <a:noFill/>
        </p:spPr>
        <p:txBody>
          <a:bodyPr wrap="none" rtlCol="0">
            <a:spAutoFit/>
          </a:bodyPr>
          <a:lstStyle/>
          <a:p>
            <a:pPr marL="342900" indent="-342900">
              <a:lnSpc>
                <a:spcPct val="150000"/>
              </a:lnSpc>
              <a:buFont typeface="Arial" panose="020B0604020202020204" pitchFamily="34" charset="0"/>
              <a:buChar char="•"/>
            </a:pPr>
            <a:r>
              <a:rPr lang="zh-TW" altLang="en-US" sz="2000" dirty="0"/>
              <a:t>衡量駕駛員的危險預測能力</a:t>
            </a:r>
            <a:endParaRPr lang="en-US" altLang="zh-TW" sz="2000" dirty="0"/>
          </a:p>
          <a:p>
            <a:pPr marL="342900" indent="-342900">
              <a:lnSpc>
                <a:spcPct val="150000"/>
              </a:lnSpc>
              <a:buFont typeface="Arial" panose="020B0604020202020204" pitchFamily="34" charset="0"/>
              <a:buChar char="•"/>
            </a:pPr>
            <a:r>
              <a:rPr lang="zh-TW" altLang="en-US" sz="2000" dirty="0"/>
              <a:t>衡量駕駛員的減災能力</a:t>
            </a:r>
            <a:endParaRPr lang="en-US" altLang="zh-TW" sz="2000" dirty="0"/>
          </a:p>
          <a:p>
            <a:pPr marL="342900" indent="-342900">
              <a:lnSpc>
                <a:spcPct val="150000"/>
              </a:lnSpc>
              <a:buFont typeface="Arial" panose="020B0604020202020204" pitchFamily="34" charset="0"/>
              <a:buChar char="•"/>
            </a:pPr>
            <a:r>
              <a:rPr lang="zh-TW" altLang="en-US" sz="2000" dirty="0"/>
              <a:t>測量</a:t>
            </a:r>
            <a:r>
              <a:rPr lang="en-US" altLang="zh-TW" sz="2000" dirty="0"/>
              <a:t>HUD</a:t>
            </a:r>
            <a:r>
              <a:rPr lang="zh-TW" altLang="en-US" sz="2000" dirty="0"/>
              <a:t>警告分散注意力</a:t>
            </a:r>
          </a:p>
        </p:txBody>
      </p:sp>
    </p:spTree>
    <p:extLst>
      <p:ext uri="{BB962C8B-B14F-4D97-AF65-F5344CB8AC3E}">
        <p14:creationId xmlns:p14="http://schemas.microsoft.com/office/powerpoint/2010/main" val="2133971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icrosoft YaHei UI">
      <a:majorFont>
        <a:latin typeface="Microsoft YaHei UI"/>
        <a:ea typeface="Microsoft YaHei UI"/>
        <a:cs typeface=""/>
      </a:majorFont>
      <a:minorFont>
        <a:latin typeface="Microsoft YaHei UI"/>
        <a:ea typeface="Microsoft YaHei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1879</TotalTime>
  <Words>2705</Words>
  <Application>Microsoft Office PowerPoint</Application>
  <PresentationFormat>寬螢幕</PresentationFormat>
  <Paragraphs>162</Paragraphs>
  <Slides>18</Slides>
  <Notes>8</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18</vt:i4>
      </vt:variant>
    </vt:vector>
  </HeadingPairs>
  <TitlesOfParts>
    <vt:vector size="25" baseType="lpstr">
      <vt:lpstr>AdvOT596495f2</vt:lpstr>
      <vt:lpstr>AdvOT596495f2+fb</vt:lpstr>
      <vt:lpstr>Microsoft YaHei UI</vt:lpstr>
      <vt:lpstr>Arial</vt:lpstr>
      <vt:lpstr>Calibri</vt:lpstr>
      <vt:lpstr>Wingdings</vt:lpstr>
      <vt:lpstr>1_Office 테마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Microsoft 계정</dc:creator>
  <cp:lastModifiedBy>. 宋</cp:lastModifiedBy>
  <cp:revision>55</cp:revision>
  <dcterms:created xsi:type="dcterms:W3CDTF">2023-02-19T04:40:02Z</dcterms:created>
  <dcterms:modified xsi:type="dcterms:W3CDTF">2023-04-27T09:57:36Z</dcterms:modified>
</cp:coreProperties>
</file>